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5-->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Lst>
  <p:sldSz cx="18288000" cy="10287000"/>
  <p:notesSz cx="6858000" cy="9144000"/>
  <p:embeddedFontLst>
    <p:embeddedFont>
      <p:font typeface="Noto Serif Display Bold"/>
      <p:regular r:id="rId14"/>
    </p:embeddedFont>
    <p:embeddedFont>
      <p:font typeface="Faustina" charset="0"/>
      <p:regular r:id="rId15"/>
    </p:embeddedFont>
    <p:embeddedFont>
      <p:font typeface="Calibri" pitchFamily="34" charset="0"/>
      <p:regular r:id="rId16"/>
      <p:bold r:id="rId17"/>
      <p:italic r:id="rId18"/>
      <p:boldItalic r:id="rId19"/>
    </p:embeddedFont>
    <p:embeddedFont>
      <p:font typeface="Bevan" charset="0"/>
      <p:regular r:id="rId20"/>
    </p:embeddedFont>
    <p:embeddedFont>
      <p:font typeface="Rokkitt Bold" charset="0"/>
      <p:regular r:id="rId21"/>
    </p:embeddedFont>
    <p:embeddedFont>
      <p:font typeface="DejaVu Serif Bold" charset="0"/>
      <p:regular r:id="rId22"/>
    </p:embeddedFont>
    <p:embeddedFont>
      <p:font typeface="UTM Avo" pitchFamily="18" charset="0"/>
      <p:regular r:id="rId23"/>
      <p:bold r:id="rId24"/>
      <p:italic r:id="rId25"/>
      <p:boldItalic r:id="rId26"/>
    </p:embeddedFont>
    <p:embeddedFont>
      <p:font typeface="Noto Serif Display"/>
      <p:regular r:id="rId27"/>
    </p:embeddedFont>
    <p:embeddedFont>
      <p:font typeface="Noto Serif Display Italics"/>
      <p:regular r:id="rId28"/>
    </p:embeddedFont>
  </p:embeddedFontLst>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7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tags" Target="tags/tag1.xml" /><Relationship Id="rId14" Type="http://schemas.openxmlformats.org/officeDocument/2006/relationships/font" Target="fonts/font1.fntdata" /><Relationship Id="rId15" Type="http://schemas.openxmlformats.org/officeDocument/2006/relationships/font" Target="fonts/font2.fntdata" /><Relationship Id="rId16" Type="http://schemas.openxmlformats.org/officeDocument/2006/relationships/font" Target="fonts/font3.fntdata" /><Relationship Id="rId17" Type="http://schemas.openxmlformats.org/officeDocument/2006/relationships/font" Target="fonts/font4.fntdata" /><Relationship Id="rId18" Type="http://schemas.openxmlformats.org/officeDocument/2006/relationships/font" Target="fonts/font5.fntdata" /><Relationship Id="rId19" Type="http://schemas.openxmlformats.org/officeDocument/2006/relationships/font" Target="fonts/font6.fntdata" /><Relationship Id="rId2" Type="http://schemas.openxmlformats.org/officeDocument/2006/relationships/slide" Target="slides/slide1.xml" /><Relationship Id="rId20" Type="http://schemas.openxmlformats.org/officeDocument/2006/relationships/font" Target="fonts/font7.fntdata" /><Relationship Id="rId21" Type="http://schemas.openxmlformats.org/officeDocument/2006/relationships/font" Target="fonts/font8.fntdata" /><Relationship Id="rId22" Type="http://schemas.openxmlformats.org/officeDocument/2006/relationships/font" Target="fonts/font9.fntdata" /><Relationship Id="rId23" Type="http://schemas.openxmlformats.org/officeDocument/2006/relationships/font" Target="fonts/font10.fntdata" /><Relationship Id="rId24" Type="http://schemas.openxmlformats.org/officeDocument/2006/relationships/font" Target="fonts/font11.fntdata" /><Relationship Id="rId25" Type="http://schemas.openxmlformats.org/officeDocument/2006/relationships/font" Target="fonts/font12.fntdata" /><Relationship Id="rId26" Type="http://schemas.openxmlformats.org/officeDocument/2006/relationships/font" Target="fonts/font13.fntdata" /><Relationship Id="rId27" Type="http://schemas.openxmlformats.org/officeDocument/2006/relationships/font" Target="fonts/font14.fntdata" /><Relationship Id="rId28" Type="http://schemas.openxmlformats.org/officeDocument/2006/relationships/font" Target="fonts/font15.fntdata" /><Relationship Id="rId29" Type="http://schemas.openxmlformats.org/officeDocument/2006/relationships/presProps" Target="presProps.xml" /><Relationship Id="rId3" Type="http://schemas.openxmlformats.org/officeDocument/2006/relationships/slide" Target="slides/slide2.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svg" /><Relationship Id="rId6" Type="http://schemas.openxmlformats.org/officeDocument/2006/relationships/image" Target="../media/image5.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5.svg" /><Relationship Id="rId2" Type="http://schemas.openxmlformats.org/officeDocument/2006/relationships/image" Target="../media/image1.jpeg" /><Relationship Id="rId3" Type="http://schemas.openxmlformats.org/officeDocument/2006/relationships/image" Target="../media/image18.png" /><Relationship Id="rId4" Type="http://schemas.openxmlformats.org/officeDocument/2006/relationships/image" Target="../media/image19.svg" /><Relationship Id="rId5" Type="http://schemas.openxmlformats.org/officeDocument/2006/relationships/image" Target="../media/image20.png" /><Relationship Id="rId6" Type="http://schemas.openxmlformats.org/officeDocument/2006/relationships/image" Target="../media/image21.svg" /><Relationship Id="rId7" Type="http://schemas.openxmlformats.org/officeDocument/2006/relationships/image" Target="../media/image24.jpeg" /><Relationship Id="rId8" Type="http://schemas.openxmlformats.org/officeDocument/2006/relationships/image" Target="../media/image25.jpeg" /><Relationship Id="rId9" Type="http://schemas.openxmlformats.org/officeDocument/2006/relationships/image" Target="../media/image14.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26.png" /><Relationship Id="rId5" Type="http://schemas.openxmlformats.org/officeDocument/2006/relationships/image" Target="../media/image3.png" /><Relationship Id="rId6" Type="http://schemas.openxmlformats.org/officeDocument/2006/relationships/image" Target="../media/image4.sv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6.png" /><Relationship Id="rId4" Type="http://schemas.openxmlformats.org/officeDocument/2006/relationships/image" Target="../media/image7.sv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8.png" /><Relationship Id="rId4" Type="http://schemas.openxmlformats.org/officeDocument/2006/relationships/image" Target="../media/image9.svg" /><Relationship Id="rId5" Type="http://schemas.openxmlformats.org/officeDocument/2006/relationships/image" Target="../media/image2.png" /><Relationship Id="rId6" Type="http://schemas.openxmlformats.org/officeDocument/2006/relationships/image" Target="../media/image10.jpeg" /><Relationship Id="rId7" Type="http://schemas.openxmlformats.org/officeDocument/2006/relationships/hyperlink" Target="https://www.bqllang.gov.vn/danh-sach-khach-vieng.html?id=3325:hoc-bac-ho-la-hoc-van-hoa-lam-nguoi"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8.png" /><Relationship Id="rId4" Type="http://schemas.openxmlformats.org/officeDocument/2006/relationships/image" Target="../media/image9.svg" /><Relationship Id="rId5" Type="http://schemas.openxmlformats.org/officeDocument/2006/relationships/image" Target="../media/image2.png" /><Relationship Id="rId6" Type="http://schemas.openxmlformats.org/officeDocument/2006/relationships/image" Target="../media/image11.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8.png" /><Relationship Id="rId4" Type="http://schemas.openxmlformats.org/officeDocument/2006/relationships/image" Target="../media/image9.svg" /><Relationship Id="rId5" Type="http://schemas.openxmlformats.org/officeDocument/2006/relationships/image" Target="../media/image2.png" /><Relationship Id="rId6" Type="http://schemas.openxmlformats.org/officeDocument/2006/relationships/image" Target="../media/image1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13.jpeg" /><Relationship Id="rId5" Type="http://schemas.openxmlformats.org/officeDocument/2006/relationships/image" Target="../media/image14.png" /><Relationship Id="rId6" Type="http://schemas.openxmlformats.org/officeDocument/2006/relationships/image" Target="../media/image15.sv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14.png" /><Relationship Id="rId5" Type="http://schemas.openxmlformats.org/officeDocument/2006/relationships/image" Target="../media/image15.svg" /><Relationship Id="rId6" Type="http://schemas.openxmlformats.org/officeDocument/2006/relationships/image" Target="../media/image1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17.jpeg" /><Relationship Id="rId5" Type="http://schemas.openxmlformats.org/officeDocument/2006/relationships/image" Target="../media/image14.png" /><Relationship Id="rId6" Type="http://schemas.openxmlformats.org/officeDocument/2006/relationships/image" Target="../media/image15.sv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5.svg" /><Relationship Id="rId2" Type="http://schemas.openxmlformats.org/officeDocument/2006/relationships/image" Target="../media/image1.jpeg" /><Relationship Id="rId3" Type="http://schemas.openxmlformats.org/officeDocument/2006/relationships/image" Target="../media/image18.png" /><Relationship Id="rId4" Type="http://schemas.openxmlformats.org/officeDocument/2006/relationships/image" Target="../media/image19.svg" /><Relationship Id="rId5" Type="http://schemas.openxmlformats.org/officeDocument/2006/relationships/image" Target="../media/image20.png" /><Relationship Id="rId6" Type="http://schemas.openxmlformats.org/officeDocument/2006/relationships/image" Target="../media/image21.svg" /><Relationship Id="rId7" Type="http://schemas.openxmlformats.org/officeDocument/2006/relationships/image" Target="../media/image22.jpeg" /><Relationship Id="rId8" Type="http://schemas.openxmlformats.org/officeDocument/2006/relationships/image" Target="../media/image23.jpeg" /><Relationship Id="rId9"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p:txBody>
      </p:sp>
      <p:sp>
        <p:nvSpPr>
          <p:cNvPr id="3" name="Freeform 3"/>
          <p:cNvSpPr/>
          <p:nvPr/>
        </p:nvSpPr>
        <p:spPr>
          <a:xfrm rot="-5400000" flipH="1">
            <a:off x="4000665" y="-4056421"/>
            <a:ext cx="10286667" cy="18288000"/>
          </a:xfrm>
          <a:custGeom>
            <a:rect l="l" t="t" r="r" b="b"/>
            <a:pathLst>
              <a:path w="10286667" h="18288000">
                <a:moveTo>
                  <a:pt x="10286666" y="0"/>
                </a:moveTo>
                <a:lnTo>
                  <a:pt x="0" y="0"/>
                </a:lnTo>
                <a:lnTo>
                  <a:pt x="0" y="18288000"/>
                </a:lnTo>
                <a:lnTo>
                  <a:pt x="10286666" y="18288000"/>
                </a:lnTo>
                <a:lnTo>
                  <a:pt x="10286666" y="0"/>
                </a:lnTo>
                <a:close/>
              </a:path>
            </a:pathLst>
          </a:custGeom>
          <a:blipFill>
            <a:blip r:embed="rId3">
              <a:alphaModFix amt="5000"/>
            </a:blip>
            <a:stretch>
              <a:fillRect l="-13483" r="-13483"/>
            </a:stretch>
          </a:blipFill>
          <a:ln cap="sq">
            <a:noFill/>
            <a:prstDash val="solid"/>
            <a:miter/>
          </a:ln>
        </p:spPr>
        <p:txBody>
          <a:bodyPr/>
          <a:lstStyle/>
          <a:p/>
        </p:txBody>
      </p:sp>
      <p:grpSp>
        <p:nvGrpSpPr>
          <p:cNvPr id="4" name="Group 4"/>
          <p:cNvGrpSpPr/>
          <p:nvPr/>
        </p:nvGrpSpPr>
        <p:grpSpPr>
          <a:xfrm>
            <a:off x="16535657" y="0"/>
            <a:ext cx="3504683" cy="1543050"/>
            <a:chExt cx="923044" cy="406400"/>
          </a:xfrm>
        </p:grpSpPr>
        <p:sp>
          <p:nvSpPr>
            <p:cNvPr id="5" name="Freeform 5"/>
            <p:cNvSpPr/>
            <p:nvPr/>
          </p:nvSpPr>
          <p:spPr>
            <a:xfrm>
              <a:off x="0" y="0"/>
              <a:ext cx="923044" cy="406400"/>
            </a:xfrm>
            <a:custGeom>
              <a:rect l="l" t="t" r="r" b="b"/>
              <a:pathLst>
                <a:path w="923043"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CA7463"/>
            </a:solidFill>
          </p:spPr>
          <p:txBody>
            <a:bodyPr/>
            <a:lstStyle/>
            <a:p/>
          </p:txBody>
        </p:sp>
        <p:sp>
          <p:nvSpPr>
            <p:cNvPr id="6" name="TextBox 6"/>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031316" y="8976982"/>
            <a:ext cx="3504683" cy="1543050"/>
            <a:chExt cx="923044" cy="406400"/>
          </a:xfrm>
        </p:grpSpPr>
        <p:sp>
          <p:nvSpPr>
            <p:cNvPr id="10" name="Freeform 10"/>
            <p:cNvSpPr/>
            <p:nvPr/>
          </p:nvSpPr>
          <p:spPr>
            <a:xfrm>
              <a:off x="0" y="0"/>
              <a:ext cx="923044" cy="406400"/>
            </a:xfrm>
            <a:custGeom>
              <a:rect l="l" t="t" r="r" b="b"/>
              <a:pathLst>
                <a:path w="923043"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CA7463"/>
            </a:solidFill>
          </p:spPr>
          <p:txBody>
            <a:bodyPr/>
            <a:lstStyle/>
            <a:p/>
          </p:txBody>
        </p:sp>
        <p:sp>
          <p:nvSpPr>
            <p:cNvPr id="11" name="TextBox 11"/>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flipV="1">
            <a:off x="17024910" y="2379139"/>
            <a:ext cx="1263090" cy="3570571"/>
          </a:xfrm>
          <a:custGeom>
            <a:rect l="l" t="t" r="r" b="b"/>
            <a:pathLst>
              <a:path w="1263090" h="3570570">
                <a:moveTo>
                  <a:pt x="0" y="3570571"/>
                </a:moveTo>
                <a:lnTo>
                  <a:pt x="1263090" y="3570571"/>
                </a:lnTo>
                <a:lnTo>
                  <a:pt x="1263090" y="0"/>
                </a:lnTo>
                <a:lnTo>
                  <a:pt x="0" y="0"/>
                </a:lnTo>
                <a:lnTo>
                  <a:pt x="0" y="3570571"/>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p:txBody>
      </p:sp>
      <p:sp>
        <p:nvSpPr>
          <p:cNvPr id="13" name="TextBox 13"/>
          <p:cNvSpPr txBox="1"/>
          <p:nvPr/>
        </p:nvSpPr>
        <p:spPr>
          <a:xfrm>
            <a:off x="3505200" y="5292524"/>
            <a:ext cx="12496800" cy="2590453"/>
          </a:xfrm>
          <a:prstGeom prst="rect">
            <a:avLst/>
          </a:prstGeom>
        </p:spPr>
        <p:txBody>
          <a:bodyPr wrap="square" lIns="0" tIns="0" rIns="0" bIns="0" rtlCol="0" anchor="t">
            <a:spAutoFit/>
          </a:bodyPr>
          <a:lstStyle/>
          <a:p>
            <a:pPr algn="ctr">
              <a:lnSpc>
                <a:spcPts val="10079"/>
              </a:lnSpc>
              <a:spcBef>
                <a:spcPct val="0"/>
              </a:spcBef>
            </a:pPr>
            <a:r>
              <a:rPr lang="en-US" sz="7199">
                <a:solidFill>
                  <a:srgbClr val="00B0F0"/>
                </a:solidFill>
                <a:latin typeface="Bevan"/>
              </a:rPr>
              <a:t>SINH HOẠT CHI ĐOÀN </a:t>
            </a:r>
          </a:p>
          <a:p>
            <a:pPr algn="ctr">
              <a:lnSpc>
                <a:spcPts val="10079"/>
              </a:lnSpc>
              <a:spcBef>
                <a:spcPct val="0"/>
              </a:spcBef>
            </a:pPr>
            <a:r>
              <a:rPr lang="en-US" sz="7199">
                <a:solidFill>
                  <a:srgbClr val="00B0F0"/>
                </a:solidFill>
                <a:latin typeface="Bevan"/>
              </a:rPr>
              <a:t>THÁNG 12</a:t>
            </a:r>
          </a:p>
        </p:txBody>
      </p:sp>
      <p:sp>
        <p:nvSpPr>
          <p:cNvPr id="14" name="TextBox 14"/>
          <p:cNvSpPr txBox="1"/>
          <p:nvPr/>
        </p:nvSpPr>
        <p:spPr>
          <a:xfrm>
            <a:off x="6783513" y="3807793"/>
            <a:ext cx="5940173" cy="1295226"/>
          </a:xfrm>
          <a:prstGeom prst="rect">
            <a:avLst/>
          </a:prstGeom>
        </p:spPr>
        <p:txBody>
          <a:bodyPr wrap="square" lIns="0" tIns="0" rIns="0" bIns="0" rtlCol="0" anchor="t">
            <a:spAutoFit/>
          </a:bodyPr>
          <a:lstStyle/>
          <a:p>
            <a:pPr algn="ctr">
              <a:lnSpc>
                <a:spcPts val="10079"/>
              </a:lnSpc>
              <a:spcBef>
                <a:spcPct val="0"/>
              </a:spcBef>
            </a:pPr>
            <a:r>
              <a:rPr lang="en-US" sz="7199">
                <a:solidFill>
                  <a:srgbClr val="DA261E"/>
                </a:solidFill>
                <a:latin typeface="Bevan"/>
              </a:rPr>
              <a:t>TÀI LIỆU</a:t>
            </a:r>
          </a:p>
        </p:txBody>
      </p:sp>
      <p:pic>
        <p:nvPicPr>
          <p:cNvPr id="16" name="Picture 15" descr="Logo&#10;&#10;Description automatically generated">
            <a:extLst>
              <a:ext uri="{FF2B5EF4-FFF2-40B4-BE49-F238E27FC236}">
                <a16:creationId xmlns:a16="http://schemas.microsoft.com/office/drawing/2014/main" xmlns="" id="{0D83753E-FE31-F135-6971-679E7EEFBE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9600" y="438659"/>
            <a:ext cx="1828800" cy="1903080"/>
          </a:xfrm>
          <a:prstGeom prst="rect">
            <a:avLst/>
          </a:prstGeom>
        </p:spPr>
      </p:pic>
      <p:grpSp>
        <p:nvGrpSpPr>
          <p:cNvPr id="17" name="Group 16">
            <a:extLst>
              <a:ext uri="{FF2B5EF4-FFF2-40B4-BE49-F238E27FC236}">
                <a16:creationId xmlns:a16="http://schemas.microsoft.com/office/drawing/2014/main" xmlns="" id="{8882BB25-917C-6698-0FAB-366FE9F0A524}"/>
              </a:ext>
            </a:extLst>
          </p:cNvPr>
          <p:cNvGrpSpPr/>
          <p:nvPr/>
        </p:nvGrpSpPr>
        <p:grpSpPr>
          <a:xfrm>
            <a:off x="7285946" y="2397478"/>
            <a:ext cx="3992605" cy="707887"/>
            <a:chOff x="-8112890" y="2423398"/>
            <a:chExt cx="12191999" cy="489204"/>
          </a:xfrm>
        </p:grpSpPr>
        <p:sp>
          <p:nvSpPr>
            <p:cNvPr id="18" name="TextBox 17">
              <a:extLst>
                <a:ext uri="{FF2B5EF4-FFF2-40B4-BE49-F238E27FC236}">
                  <a16:creationId xmlns:a16="http://schemas.microsoft.com/office/drawing/2014/main" xmlns="" id="{32F8C611-2404-2D2E-95CE-F5E05E50820F}"/>
                </a:ext>
              </a:extLst>
            </p:cNvPr>
            <p:cNvSpPr txBox="1"/>
            <p:nvPr/>
          </p:nvSpPr>
          <p:spPr>
            <a:xfrm>
              <a:off x="-8112890" y="2423398"/>
              <a:ext cx="12191999" cy="489203"/>
            </a:xfrm>
            <a:prstGeom prst="rect">
              <a:avLst/>
            </a:prstGeom>
            <a:noFill/>
          </p:spPr>
          <p:txBody>
            <a:bodyPr wrap="square" rtlCol="0">
              <a:spAutoFit/>
            </a:bodyPr>
            <a:lstStyle/>
            <a:p>
              <a:pPr algn="ctr"/>
              <a:r>
                <a:rPr lang="en-US" sz="2000" b="1">
                  <a:ln w="19050">
                    <a:solidFill>
                      <a:schemeClr val="bg1"/>
                    </a:solidFill>
                  </a:ln>
                  <a:solidFill>
                    <a:srgbClr val="0377DF"/>
                  </a:solidFill>
                  <a:latin typeface="UTM Avo" panose="02040603050506020204" pitchFamily="18" charset="0"/>
                </a:rPr>
                <a:t>THÀNH PHỐ HỒ CHÍ MINH</a:t>
              </a:r>
              <a:endParaRPr lang="vi-VN" sz="2000" b="1">
                <a:ln w="19050">
                  <a:solidFill>
                    <a:schemeClr val="bg1"/>
                  </a:solidFill>
                </a:ln>
                <a:solidFill>
                  <a:srgbClr val="0377DF"/>
                </a:solidFill>
              </a:endParaRPr>
            </a:p>
          </p:txBody>
        </p:sp>
        <p:sp>
          <p:nvSpPr>
            <p:cNvPr id="19" name="TextBox 18">
              <a:extLst>
                <a:ext uri="{FF2B5EF4-FFF2-40B4-BE49-F238E27FC236}">
                  <a16:creationId xmlns:a16="http://schemas.microsoft.com/office/drawing/2014/main" xmlns="" id="{3AC4959A-C736-AFD0-E308-068B902D16B8}"/>
                </a:ext>
              </a:extLst>
            </p:cNvPr>
            <p:cNvSpPr txBox="1"/>
            <p:nvPr/>
          </p:nvSpPr>
          <p:spPr>
            <a:xfrm>
              <a:off x="-8112890" y="2423399"/>
              <a:ext cx="12191999" cy="489203"/>
            </a:xfrm>
            <a:prstGeom prst="rect">
              <a:avLst/>
            </a:prstGeom>
            <a:noFill/>
          </p:spPr>
          <p:txBody>
            <a:bodyPr wrap="square" rtlCol="0">
              <a:spAutoFit/>
            </a:bodyPr>
            <a:lstStyle/>
            <a:p>
              <a:pPr algn="ctr"/>
              <a:r>
                <a:rPr lang="en-US" sz="2000" b="1">
                  <a:ln w="0"/>
                  <a:solidFill>
                    <a:srgbClr val="0377DF"/>
                  </a:solidFill>
                  <a:latin typeface="UTM Avo" panose="02040603050506020204" pitchFamily="18" charset="0"/>
                </a:rPr>
                <a:t>THÀNH PHỐ HỒ CHÍ MINH</a:t>
              </a:r>
              <a:endParaRPr lang="vi-VN" sz="2000" b="1">
                <a:ln w="0"/>
                <a:solidFill>
                  <a:srgbClr val="0377DF"/>
                </a:solidFill>
              </a:endParaRPr>
            </a:p>
          </p:txBody>
        </p:sp>
      </p:gr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p:txBody>
      </p:sp>
      <p:grpSp>
        <p:nvGrpSpPr>
          <p:cNvPr id="3" name="Group 3"/>
          <p:cNvGrpSpPr/>
          <p:nvPr/>
        </p:nvGrpSpPr>
        <p:grpSpPr>
          <a:xfrm>
            <a:off x="790351" y="1708829"/>
            <a:ext cx="17124752" cy="7545437"/>
            <a:chExt cx="4510223" cy="1987275"/>
          </a:xfrm>
        </p:grpSpPr>
        <p:sp>
          <p:nvSpPr>
            <p:cNvPr id="4" name="Freeform 4"/>
            <p:cNvSpPr/>
            <p:nvPr/>
          </p:nvSpPr>
          <p:spPr>
            <a:xfrm>
              <a:off x="0" y="0"/>
              <a:ext cx="4510223" cy="1987276"/>
            </a:xfrm>
            <a:custGeom>
              <a:rect l="l" t="t" r="r" b="b"/>
              <a:pathLst>
                <a:path w="4510223" h="1987276">
                  <a:moveTo>
                    <a:pt x="33907" y="0"/>
                  </a:moveTo>
                  <a:lnTo>
                    <a:pt x="4476316" y="0"/>
                  </a:lnTo>
                  <a:cubicBezTo>
                    <a:pt x="4495042" y="0"/>
                    <a:pt x="4510223" y="15181"/>
                    <a:pt x="4510223" y="33907"/>
                  </a:cubicBezTo>
                  <a:lnTo>
                    <a:pt x="4510223" y="1953369"/>
                  </a:lnTo>
                  <a:cubicBezTo>
                    <a:pt x="4510223" y="1962362"/>
                    <a:pt x="4506651" y="1970986"/>
                    <a:pt x="4500292" y="1977345"/>
                  </a:cubicBezTo>
                  <a:cubicBezTo>
                    <a:pt x="4493933" y="1983703"/>
                    <a:pt x="4485309" y="1987276"/>
                    <a:pt x="4476316" y="1987276"/>
                  </a:cubicBezTo>
                  <a:lnTo>
                    <a:pt x="33907" y="1987276"/>
                  </a:lnTo>
                  <a:cubicBezTo>
                    <a:pt x="24914" y="1987276"/>
                    <a:pt x="16290" y="1983703"/>
                    <a:pt x="9931" y="1977345"/>
                  </a:cubicBezTo>
                  <a:cubicBezTo>
                    <a:pt x="3572" y="1970986"/>
                    <a:pt x="0" y="1962362"/>
                    <a:pt x="0" y="1953369"/>
                  </a:cubicBezTo>
                  <a:lnTo>
                    <a:pt x="0" y="33907"/>
                  </a:lnTo>
                  <a:cubicBezTo>
                    <a:pt x="0" y="24914"/>
                    <a:pt x="3572" y="16290"/>
                    <a:pt x="9931" y="9931"/>
                  </a:cubicBezTo>
                  <a:cubicBezTo>
                    <a:pt x="16290" y="3572"/>
                    <a:pt x="24914" y="0"/>
                    <a:pt x="33907" y="0"/>
                  </a:cubicBezTo>
                  <a:close/>
                </a:path>
              </a:pathLst>
            </a:custGeom>
            <a:solidFill>
              <a:srgbClr val="EEF7F7"/>
            </a:solidFill>
          </p:spPr>
          <p:txBody>
            <a:bodyPr/>
            <a:lstStyle/>
            <a:p/>
          </p:txBody>
        </p:sp>
        <p:sp>
          <p:nvSpPr>
            <p:cNvPr id="5" name="TextBox 5"/>
            <p:cNvSpPr txBox="1"/>
            <p:nvPr/>
          </p:nvSpPr>
          <p:spPr>
            <a:xfrm>
              <a:off x="0" y="-38100"/>
              <a:ext cx="4510223" cy="2025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377016" y="7648679"/>
            <a:ext cx="7315200" cy="3346704"/>
          </a:xfrm>
          <a:custGeom>
            <a:rect l="l" t="t" r="r" b="b"/>
            <a:pathLst>
              <a:path w="7315200" h="3346704">
                <a:moveTo>
                  <a:pt x="0" y="0"/>
                </a:moveTo>
                <a:lnTo>
                  <a:pt x="7315200" y="0"/>
                </a:lnTo>
                <a:lnTo>
                  <a:pt x="7315200" y="3346704"/>
                </a:lnTo>
                <a:lnTo>
                  <a:pt x="0" y="33467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p:txBody>
      </p:sp>
      <p:grpSp>
        <p:nvGrpSpPr>
          <p:cNvPr id="7" name="Group 7"/>
          <p:cNvGrpSpPr/>
          <p:nvPr/>
        </p:nvGrpSpPr>
        <p:grpSpPr>
          <a:xfrm>
            <a:off x="-605517" y="8989459"/>
            <a:ext cx="2343444" cy="2005924"/>
            <a:chExt cx="617203" cy="528309"/>
          </a:xfrm>
        </p:grpSpPr>
        <p:sp>
          <p:nvSpPr>
            <p:cNvPr id="8" name="Freeform 8"/>
            <p:cNvSpPr/>
            <p:nvPr/>
          </p:nvSpPr>
          <p:spPr>
            <a:xfrm>
              <a:off x="0" y="0"/>
              <a:ext cx="617203" cy="528309"/>
            </a:xfrm>
            <a:custGeom>
              <a:rect l="l" t="t" r="r" b="b"/>
              <a:pathLst>
                <a:path w="617203" h="528309">
                  <a:moveTo>
                    <a:pt x="264155" y="0"/>
                  </a:moveTo>
                  <a:lnTo>
                    <a:pt x="353049" y="0"/>
                  </a:lnTo>
                  <a:cubicBezTo>
                    <a:pt x="423107" y="0"/>
                    <a:pt x="490296" y="27830"/>
                    <a:pt x="539834" y="77369"/>
                  </a:cubicBezTo>
                  <a:cubicBezTo>
                    <a:pt x="589373" y="126908"/>
                    <a:pt x="617203" y="194096"/>
                    <a:pt x="617203" y="264155"/>
                  </a:cubicBezTo>
                  <a:lnTo>
                    <a:pt x="617203" y="264155"/>
                  </a:lnTo>
                  <a:cubicBezTo>
                    <a:pt x="617203" y="334213"/>
                    <a:pt x="589373" y="401401"/>
                    <a:pt x="539834" y="450940"/>
                  </a:cubicBezTo>
                  <a:cubicBezTo>
                    <a:pt x="490296" y="500479"/>
                    <a:pt x="423107" y="528309"/>
                    <a:pt x="353049" y="528309"/>
                  </a:cubicBezTo>
                  <a:lnTo>
                    <a:pt x="264155" y="528309"/>
                  </a:lnTo>
                  <a:cubicBezTo>
                    <a:pt x="194096" y="528309"/>
                    <a:pt x="126908" y="500479"/>
                    <a:pt x="77369" y="450940"/>
                  </a:cubicBezTo>
                  <a:cubicBezTo>
                    <a:pt x="27830" y="401401"/>
                    <a:pt x="0" y="334213"/>
                    <a:pt x="0" y="264155"/>
                  </a:cubicBezTo>
                  <a:lnTo>
                    <a:pt x="0" y="264155"/>
                  </a:lnTo>
                  <a:cubicBezTo>
                    <a:pt x="0" y="194096"/>
                    <a:pt x="27830" y="126908"/>
                    <a:pt x="77369" y="77369"/>
                  </a:cubicBezTo>
                  <a:cubicBezTo>
                    <a:pt x="126908" y="27830"/>
                    <a:pt x="194096" y="0"/>
                    <a:pt x="264155" y="0"/>
                  </a:cubicBezTo>
                  <a:close/>
                </a:path>
              </a:pathLst>
            </a:custGeom>
            <a:solidFill>
              <a:srgbClr val="7CBFDF"/>
            </a:solidFill>
            <a:ln cap="rnd">
              <a:noFill/>
              <a:prstDash val="sysDot"/>
              <a:round/>
            </a:ln>
          </p:spPr>
          <p:txBody>
            <a:bodyPr/>
            <a:lstStyle/>
            <a:p/>
          </p:txBody>
        </p:sp>
        <p:sp>
          <p:nvSpPr>
            <p:cNvPr id="9" name="TextBox 9"/>
            <p:cNvSpPr txBox="1"/>
            <p:nvPr/>
          </p:nvSpPr>
          <p:spPr>
            <a:xfrm>
              <a:off x="0" y="-38100"/>
              <a:ext cx="617203" cy="56640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6328768" y="0"/>
            <a:ext cx="3504683" cy="1543050"/>
            <a:chExt cx="923044" cy="406400"/>
          </a:xfrm>
        </p:grpSpPr>
        <p:sp>
          <p:nvSpPr>
            <p:cNvPr id="11" name="Freeform 11"/>
            <p:cNvSpPr/>
            <p:nvPr/>
          </p:nvSpPr>
          <p:spPr>
            <a:xfrm>
              <a:off x="0" y="0"/>
              <a:ext cx="923044" cy="406400"/>
            </a:xfrm>
            <a:custGeom>
              <a:rect l="l" t="t" r="r" b="b"/>
              <a:pathLst>
                <a:path w="923043"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7CBFDF"/>
            </a:solidFill>
          </p:spPr>
          <p:txBody>
            <a:bodyPr/>
            <a:lstStyle/>
            <a:p/>
          </p:txBody>
        </p:sp>
        <p:sp>
          <p:nvSpPr>
            <p:cNvPr id="12" name="TextBox 12"/>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flipV="1">
            <a:off x="17024910" y="2709460"/>
            <a:ext cx="1263090" cy="3570571"/>
          </a:xfrm>
          <a:custGeom>
            <a:rect l="l" t="t" r="r" b="b"/>
            <a:pathLst>
              <a:path w="1263090" h="3570570">
                <a:moveTo>
                  <a:pt x="0" y="3570571"/>
                </a:moveTo>
                <a:lnTo>
                  <a:pt x="1263090" y="3570571"/>
                </a:lnTo>
                <a:lnTo>
                  <a:pt x="1263090" y="0"/>
                </a:lnTo>
                <a:lnTo>
                  <a:pt x="0" y="0"/>
                </a:lnTo>
                <a:lnTo>
                  <a:pt x="0" y="3570571"/>
                </a:lnTo>
                <a:close/>
              </a:path>
            </a:pathLst>
          </a:custGeom>
          <a:blipFill>
            <a:blip r:embed="rId5">
              <a:extLst>
                <a:ext uri="{96DAC541-7B7A-43D3-8B79-37D633B846F1}">
                  <asvg:svgBlip xmlns="" xmlns:asvg="http://schemas.microsoft.com/office/drawing/2016/SVG/main" r:embed="rId6"/>
                </a:ext>
              </a:extLst>
            </a:blip>
            <a:stretch>
              <a:fillRect/>
            </a:stretch>
          </a:blipFill>
          <a:ln cap="sq">
            <a:noFill/>
            <a:prstDash val="solid"/>
            <a:miter/>
          </a:ln>
        </p:spPr>
        <p:txBody>
          <a:bodyPr/>
          <a:lstStyle/>
          <a:p/>
        </p:txBody>
      </p:sp>
      <p:sp>
        <p:nvSpPr>
          <p:cNvPr id="20" name="Freeform 20"/>
          <p:cNvSpPr/>
          <p:nvPr/>
        </p:nvSpPr>
        <p:spPr>
          <a:xfrm>
            <a:off x="2233484" y="2195344"/>
            <a:ext cx="6287064" cy="6287064"/>
          </a:xfrm>
          <a:custGeom>
            <a:rect l="l" t="t" r="r" b="b"/>
            <a:pathLst>
              <a:path w="6287064" h="6287064">
                <a:moveTo>
                  <a:pt x="0" y="0"/>
                </a:moveTo>
                <a:lnTo>
                  <a:pt x="6287064" y="0"/>
                </a:lnTo>
                <a:lnTo>
                  <a:pt x="6287064" y="6287064"/>
                </a:lnTo>
                <a:lnTo>
                  <a:pt x="0" y="6287064"/>
                </a:lnTo>
                <a:lnTo>
                  <a:pt x="0" y="0"/>
                </a:lnTo>
                <a:close/>
              </a:path>
            </a:pathLst>
          </a:custGeom>
          <a:blipFill>
            <a:blip r:embed="rId7"/>
            <a:stretch>
              <a:fillRect/>
            </a:stretch>
          </a:blipFill>
        </p:spPr>
        <p:txBody>
          <a:bodyPr/>
          <a:lstStyle/>
          <a:p/>
        </p:txBody>
      </p:sp>
      <p:sp>
        <p:nvSpPr>
          <p:cNvPr id="21" name="Freeform 21"/>
          <p:cNvSpPr/>
          <p:nvPr/>
        </p:nvSpPr>
        <p:spPr>
          <a:xfrm>
            <a:off x="9532532" y="2195344"/>
            <a:ext cx="6287064" cy="6287064"/>
          </a:xfrm>
          <a:custGeom>
            <a:rect l="l" t="t" r="r" b="b"/>
            <a:pathLst>
              <a:path w="6287064" h="6287064">
                <a:moveTo>
                  <a:pt x="0" y="0"/>
                </a:moveTo>
                <a:lnTo>
                  <a:pt x="6287064" y="0"/>
                </a:lnTo>
                <a:lnTo>
                  <a:pt x="6287064" y="6287064"/>
                </a:lnTo>
                <a:lnTo>
                  <a:pt x="0" y="6287064"/>
                </a:lnTo>
                <a:lnTo>
                  <a:pt x="0" y="0"/>
                </a:lnTo>
                <a:close/>
              </a:path>
            </a:pathLst>
          </a:custGeom>
          <a:blipFill>
            <a:blip r:embed="rId8"/>
            <a:stretch>
              <a:fillRect/>
            </a:stretch>
          </a:blipFill>
        </p:spPr>
        <p:txBody>
          <a:bodyPr/>
          <a:lstStyle/>
          <a:p/>
        </p:txBody>
      </p:sp>
      <p:sp>
        <p:nvSpPr>
          <p:cNvPr id="22" name="Freeform 6"/>
          <p:cNvSpPr/>
          <p:nvPr/>
        </p:nvSpPr>
        <p:spPr>
          <a:xfrm>
            <a:off x="5207279" y="487750"/>
            <a:ext cx="8309578" cy="1055457"/>
          </a:xfrm>
          <a:custGeom>
            <a:rect l="l" t="t" r="r" b="b"/>
            <a:pathLst>
              <a:path w="1815638" h="288831">
                <a:moveTo>
                  <a:pt x="52509" y="0"/>
                </a:moveTo>
                <a:lnTo>
                  <a:pt x="1763129" y="0"/>
                </a:lnTo>
                <a:cubicBezTo>
                  <a:pt x="1777055" y="0"/>
                  <a:pt x="1790411" y="5532"/>
                  <a:pt x="1800258" y="15380"/>
                </a:cubicBezTo>
                <a:cubicBezTo>
                  <a:pt x="1810106" y="25227"/>
                  <a:pt x="1815638" y="38583"/>
                  <a:pt x="1815638" y="52509"/>
                </a:cubicBezTo>
                <a:lnTo>
                  <a:pt x="1815638" y="236322"/>
                </a:lnTo>
                <a:cubicBezTo>
                  <a:pt x="1815638" y="265322"/>
                  <a:pt x="1792129" y="288831"/>
                  <a:pt x="1763129" y="288831"/>
                </a:cubicBezTo>
                <a:lnTo>
                  <a:pt x="52509" y="288831"/>
                </a:lnTo>
                <a:cubicBezTo>
                  <a:pt x="38583" y="288831"/>
                  <a:pt x="25227" y="283299"/>
                  <a:pt x="15380" y="273452"/>
                </a:cubicBezTo>
                <a:cubicBezTo>
                  <a:pt x="5532" y="263604"/>
                  <a:pt x="0" y="250248"/>
                  <a:pt x="0" y="236322"/>
                </a:cubicBezTo>
                <a:lnTo>
                  <a:pt x="0" y="52509"/>
                </a:lnTo>
                <a:cubicBezTo>
                  <a:pt x="0" y="23509"/>
                  <a:pt x="23509" y="0"/>
                  <a:pt x="52509" y="0"/>
                </a:cubicBezTo>
                <a:close/>
              </a:path>
            </a:pathLst>
          </a:custGeom>
          <a:solidFill>
            <a:srgbClr val="FFFFFF"/>
          </a:solidFill>
          <a:ln w="57150" cap="rnd">
            <a:solidFill>
              <a:srgbClr val="096038"/>
            </a:solidFill>
            <a:prstDash val="solid"/>
            <a:round/>
          </a:ln>
        </p:spPr>
        <p:txBody>
          <a:bodyPr/>
          <a:lstStyle/>
          <a:p/>
        </p:txBody>
      </p:sp>
      <p:sp>
        <p:nvSpPr>
          <p:cNvPr id="23" name="Freeform 8"/>
          <p:cNvSpPr/>
          <p:nvPr/>
        </p:nvSpPr>
        <p:spPr>
          <a:xfrm rot="21346926">
            <a:off x="5497492" y="622404"/>
            <a:ext cx="1697130" cy="859557"/>
          </a:xfrm>
          <a:custGeom>
            <a:rect l="l" t="t" r="r" b="b"/>
            <a:pathLst>
              <a:path w="1887251" h="1146076">
                <a:moveTo>
                  <a:pt x="0" y="0"/>
                </a:moveTo>
                <a:lnTo>
                  <a:pt x="1887251" y="0"/>
                </a:lnTo>
                <a:lnTo>
                  <a:pt x="1887251" y="1146076"/>
                </a:lnTo>
                <a:lnTo>
                  <a:pt x="0" y="114607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p:txBody>
      </p:sp>
      <p:sp>
        <p:nvSpPr>
          <p:cNvPr id="24" name="TextBox 9"/>
          <p:cNvSpPr txBox="1"/>
          <p:nvPr/>
        </p:nvSpPr>
        <p:spPr>
          <a:xfrm>
            <a:off x="7137512" y="680284"/>
            <a:ext cx="6379343" cy="743793"/>
          </a:xfrm>
          <a:prstGeom prst="rect">
            <a:avLst/>
          </a:prstGeom>
        </p:spPr>
        <p:txBody>
          <a:bodyPr wrap="square" lIns="0" tIns="0" rIns="0" bIns="0" rtlCol="0" anchor="t">
            <a:spAutoFit/>
          </a:bodyPr>
          <a:lstStyle/>
          <a:p>
            <a:pPr algn="ctr">
              <a:lnSpc>
                <a:spcPts val="5753"/>
              </a:lnSpc>
              <a:spcBef>
                <a:spcPct val="0"/>
              </a:spcBef>
            </a:pPr>
            <a:r>
              <a:rPr lang="en-US" sz="4139" spc="281">
                <a:solidFill>
                  <a:srgbClr val="096038"/>
                </a:solidFill>
                <a:latin typeface="Rokkitt Bold"/>
              </a:rPr>
              <a:t>GÓC </a:t>
            </a:r>
            <a:r>
              <a:rPr lang="en-US" sz="4139" spc="281" smtClean="0">
                <a:solidFill>
                  <a:srgbClr val="096038"/>
                </a:solidFill>
                <a:latin typeface="Rokkitt Bold"/>
              </a:rPr>
              <a:t>TUYÊN TRUYỀN</a:t>
            </a:r>
            <a:endParaRPr lang="en-US" sz="4139" spc="281">
              <a:solidFill>
                <a:srgbClr val="096038"/>
              </a:solidFill>
              <a:latin typeface="Rokkitt Bold"/>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p:txBody>
      </p:sp>
      <p:sp>
        <p:nvSpPr>
          <p:cNvPr id="3" name="Freeform 3"/>
          <p:cNvSpPr/>
          <p:nvPr/>
        </p:nvSpPr>
        <p:spPr>
          <a:xfrm rot="-5400000" flipH="1">
            <a:off x="4000667" y="-4000333"/>
            <a:ext cx="10286667" cy="18288000"/>
          </a:xfrm>
          <a:custGeom>
            <a:rect l="l" t="t" r="r" b="b"/>
            <a:pathLst>
              <a:path w="10286667" h="18288000">
                <a:moveTo>
                  <a:pt x="10286666" y="0"/>
                </a:moveTo>
                <a:lnTo>
                  <a:pt x="0" y="0"/>
                </a:lnTo>
                <a:lnTo>
                  <a:pt x="0" y="18288000"/>
                </a:lnTo>
                <a:lnTo>
                  <a:pt x="10286666" y="18288000"/>
                </a:lnTo>
                <a:lnTo>
                  <a:pt x="10286666" y="0"/>
                </a:lnTo>
                <a:close/>
              </a:path>
            </a:pathLst>
          </a:custGeom>
          <a:blipFill>
            <a:blip r:embed="rId3">
              <a:alphaModFix amt="5000"/>
            </a:blip>
            <a:stretch>
              <a:fillRect l="-13483" r="-13483"/>
            </a:stretch>
          </a:blipFill>
          <a:ln cap="sq">
            <a:noFill/>
            <a:prstDash val="solid"/>
            <a:miter/>
          </a:ln>
        </p:spPr>
        <p:txBody>
          <a:bodyPr/>
          <a:lstStyle/>
          <a:p/>
        </p:txBody>
      </p:sp>
      <p:grpSp>
        <p:nvGrpSpPr>
          <p:cNvPr id="4" name="Group 4"/>
          <p:cNvGrpSpPr/>
          <p:nvPr/>
        </p:nvGrpSpPr>
        <p:grpSpPr>
          <a:xfrm>
            <a:off x="16535657" y="0"/>
            <a:ext cx="3504683" cy="1543050"/>
            <a:chExt cx="923044" cy="406400"/>
          </a:xfrm>
        </p:grpSpPr>
        <p:sp>
          <p:nvSpPr>
            <p:cNvPr id="5" name="Freeform 5"/>
            <p:cNvSpPr/>
            <p:nvPr/>
          </p:nvSpPr>
          <p:spPr>
            <a:xfrm>
              <a:off x="0" y="0"/>
              <a:ext cx="923044" cy="406400"/>
            </a:xfrm>
            <a:custGeom>
              <a:rect l="l" t="t" r="r" b="b"/>
              <a:pathLst>
                <a:path w="923043"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CA7463"/>
            </a:solidFill>
          </p:spPr>
          <p:txBody>
            <a:bodyPr/>
            <a:lstStyle/>
            <a:p/>
          </p:txBody>
        </p:sp>
        <p:sp>
          <p:nvSpPr>
            <p:cNvPr id="6" name="TextBox 6"/>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8532829" y="249761"/>
            <a:ext cx="1932618" cy="2129378"/>
          </a:xfrm>
          <a:custGeom>
            <a:rect l="l" t="t" r="r" b="b"/>
            <a:pathLst>
              <a:path w="1932618" h="2129378">
                <a:moveTo>
                  <a:pt x="0" y="0"/>
                </a:moveTo>
                <a:lnTo>
                  <a:pt x="1932618" y="0"/>
                </a:lnTo>
                <a:lnTo>
                  <a:pt x="1932618" y="2129378"/>
                </a:lnTo>
                <a:lnTo>
                  <a:pt x="0" y="2129378"/>
                </a:lnTo>
                <a:lnTo>
                  <a:pt x="0" y="0"/>
                </a:lnTo>
                <a:close/>
              </a:path>
            </a:pathLst>
          </a:custGeom>
          <a:blipFill>
            <a:blip r:embed="rId4"/>
            <a:stretch>
              <a:fillRect/>
            </a:stretch>
          </a:blipFill>
        </p:spPr>
        <p:txBody>
          <a:bodyPr/>
          <a:lstStyle/>
          <a:p/>
        </p:txBody>
      </p:sp>
      <p:grpSp>
        <p:nvGrpSpPr>
          <p:cNvPr id="9" name="Group 9"/>
          <p:cNvGrpSpPr/>
          <p:nvPr/>
        </p:nvGrpSpPr>
        <p:grpSpPr>
          <a:xfrm>
            <a:off x="-1031316" y="8976982"/>
            <a:ext cx="3504683" cy="1543050"/>
            <a:chExt cx="923044" cy="406400"/>
          </a:xfrm>
        </p:grpSpPr>
        <p:sp>
          <p:nvSpPr>
            <p:cNvPr id="10" name="Freeform 10"/>
            <p:cNvSpPr/>
            <p:nvPr/>
          </p:nvSpPr>
          <p:spPr>
            <a:xfrm>
              <a:off x="0" y="0"/>
              <a:ext cx="923044" cy="406400"/>
            </a:xfrm>
            <a:custGeom>
              <a:rect l="l" t="t" r="r" b="b"/>
              <a:pathLst>
                <a:path w="923043"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CA7463"/>
            </a:solidFill>
          </p:spPr>
          <p:txBody>
            <a:bodyPr/>
            <a:lstStyle/>
            <a:p/>
          </p:txBody>
        </p:sp>
        <p:sp>
          <p:nvSpPr>
            <p:cNvPr id="11" name="TextBox 11"/>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flipV="1">
            <a:off x="17024910" y="2379139"/>
            <a:ext cx="1263090" cy="3570571"/>
          </a:xfrm>
          <a:custGeom>
            <a:rect l="l" t="t" r="r" b="b"/>
            <a:pathLst>
              <a:path w="1263090" h="3570570">
                <a:moveTo>
                  <a:pt x="0" y="3570571"/>
                </a:moveTo>
                <a:lnTo>
                  <a:pt x="1263090" y="3570571"/>
                </a:lnTo>
                <a:lnTo>
                  <a:pt x="1263090" y="0"/>
                </a:lnTo>
                <a:lnTo>
                  <a:pt x="0" y="0"/>
                </a:lnTo>
                <a:lnTo>
                  <a:pt x="0" y="3570571"/>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p:txBody>
      </p:sp>
      <p:sp>
        <p:nvSpPr>
          <p:cNvPr id="13" name="TextBox 13"/>
          <p:cNvSpPr txBox="1"/>
          <p:nvPr/>
        </p:nvSpPr>
        <p:spPr>
          <a:xfrm>
            <a:off x="3505200" y="5292524"/>
            <a:ext cx="12496800" cy="2590453"/>
          </a:xfrm>
          <a:prstGeom prst="rect">
            <a:avLst/>
          </a:prstGeom>
        </p:spPr>
        <p:txBody>
          <a:bodyPr wrap="square" lIns="0" tIns="0" rIns="0" bIns="0" rtlCol="0" anchor="t">
            <a:spAutoFit/>
          </a:bodyPr>
          <a:lstStyle/>
          <a:p>
            <a:pPr algn="ctr">
              <a:lnSpc>
                <a:spcPts val="10079"/>
              </a:lnSpc>
              <a:spcBef>
                <a:spcPct val="0"/>
              </a:spcBef>
            </a:pPr>
            <a:r>
              <a:rPr lang="en-US" sz="7199">
                <a:solidFill>
                  <a:srgbClr val="00B0F0"/>
                </a:solidFill>
                <a:latin typeface="Bevan"/>
              </a:rPr>
              <a:t>SINH HOẠT CHI ĐOÀN </a:t>
            </a:r>
          </a:p>
          <a:p>
            <a:pPr algn="ctr">
              <a:lnSpc>
                <a:spcPts val="10079"/>
              </a:lnSpc>
              <a:spcBef>
                <a:spcPct val="0"/>
              </a:spcBef>
            </a:pPr>
            <a:r>
              <a:rPr lang="en-US" sz="7199">
                <a:solidFill>
                  <a:srgbClr val="00B0F0"/>
                </a:solidFill>
                <a:latin typeface="Bevan"/>
              </a:rPr>
              <a:t>THÁNG 12</a:t>
            </a:r>
          </a:p>
        </p:txBody>
      </p:sp>
      <p:sp>
        <p:nvSpPr>
          <p:cNvPr id="14" name="TextBox 14"/>
          <p:cNvSpPr txBox="1"/>
          <p:nvPr/>
        </p:nvSpPr>
        <p:spPr>
          <a:xfrm>
            <a:off x="6783513" y="3916676"/>
            <a:ext cx="5940173" cy="1295226"/>
          </a:xfrm>
          <a:prstGeom prst="rect">
            <a:avLst/>
          </a:prstGeom>
        </p:spPr>
        <p:txBody>
          <a:bodyPr wrap="square" lIns="0" tIns="0" rIns="0" bIns="0" rtlCol="0" anchor="t">
            <a:spAutoFit/>
          </a:bodyPr>
          <a:lstStyle/>
          <a:p>
            <a:pPr algn="ctr">
              <a:lnSpc>
                <a:spcPts val="10079"/>
              </a:lnSpc>
              <a:spcBef>
                <a:spcPct val="0"/>
              </a:spcBef>
            </a:pPr>
            <a:r>
              <a:rPr lang="en-US" sz="7199">
                <a:solidFill>
                  <a:srgbClr val="DA261E"/>
                </a:solidFill>
                <a:latin typeface="Bevan"/>
              </a:rPr>
              <a:t>TÀI LIỆU</a:t>
            </a:r>
          </a:p>
        </p:txBody>
      </p:sp>
      <p:sp>
        <p:nvSpPr>
          <p:cNvPr id="15" name="TextBox 15"/>
          <p:cNvSpPr txBox="1"/>
          <p:nvPr/>
        </p:nvSpPr>
        <p:spPr>
          <a:xfrm>
            <a:off x="7710215" y="2341039"/>
            <a:ext cx="3577846" cy="41275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Faustina"/>
              </a:rPr>
              <a:t>TP. HỒ CHÍ MINH</a:t>
            </a:r>
          </a:p>
        </p:txBody>
      </p:sp>
    </p:spTree>
    <p:extLst>
      <p:ext uri="{BB962C8B-B14F-4D97-AF65-F5344CB8AC3E}">
        <p14:creationId xmlns:p14="http://schemas.microsoft.com/office/powerpoint/2010/main" val="1778423768"/>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p:txBody>
      </p:sp>
      <p:grpSp>
        <p:nvGrpSpPr>
          <p:cNvPr id="3" name="Group 3"/>
          <p:cNvGrpSpPr/>
          <p:nvPr/>
        </p:nvGrpSpPr>
        <p:grpSpPr>
          <a:xfrm>
            <a:off x="581624" y="2432528"/>
            <a:ext cx="17124752" cy="7545437"/>
            <a:chExt cx="4510223" cy="1987275"/>
          </a:xfrm>
        </p:grpSpPr>
        <p:sp>
          <p:nvSpPr>
            <p:cNvPr id="4" name="Freeform 4"/>
            <p:cNvSpPr/>
            <p:nvPr/>
          </p:nvSpPr>
          <p:spPr>
            <a:xfrm>
              <a:off x="0" y="0"/>
              <a:ext cx="4510223" cy="1987276"/>
            </a:xfrm>
            <a:custGeom>
              <a:rect l="l" t="t" r="r" b="b"/>
              <a:pathLst>
                <a:path w="4510223" h="1987276">
                  <a:moveTo>
                    <a:pt x="33907" y="0"/>
                  </a:moveTo>
                  <a:lnTo>
                    <a:pt x="4476316" y="0"/>
                  </a:lnTo>
                  <a:cubicBezTo>
                    <a:pt x="4495042" y="0"/>
                    <a:pt x="4510223" y="15181"/>
                    <a:pt x="4510223" y="33907"/>
                  </a:cubicBezTo>
                  <a:lnTo>
                    <a:pt x="4510223" y="1953369"/>
                  </a:lnTo>
                  <a:cubicBezTo>
                    <a:pt x="4510223" y="1962362"/>
                    <a:pt x="4506651" y="1970986"/>
                    <a:pt x="4500292" y="1977345"/>
                  </a:cubicBezTo>
                  <a:cubicBezTo>
                    <a:pt x="4493933" y="1983703"/>
                    <a:pt x="4485309" y="1987276"/>
                    <a:pt x="4476316" y="1987276"/>
                  </a:cubicBezTo>
                  <a:lnTo>
                    <a:pt x="33907" y="1987276"/>
                  </a:lnTo>
                  <a:cubicBezTo>
                    <a:pt x="24914" y="1987276"/>
                    <a:pt x="16290" y="1983703"/>
                    <a:pt x="9931" y="1977345"/>
                  </a:cubicBezTo>
                  <a:cubicBezTo>
                    <a:pt x="3572" y="1970986"/>
                    <a:pt x="0" y="1962362"/>
                    <a:pt x="0" y="1953369"/>
                  </a:cubicBezTo>
                  <a:lnTo>
                    <a:pt x="0" y="33907"/>
                  </a:lnTo>
                  <a:cubicBezTo>
                    <a:pt x="0" y="24914"/>
                    <a:pt x="3572" y="16290"/>
                    <a:pt x="9931" y="9931"/>
                  </a:cubicBezTo>
                  <a:cubicBezTo>
                    <a:pt x="16290" y="3572"/>
                    <a:pt x="24914" y="0"/>
                    <a:pt x="33907" y="0"/>
                  </a:cubicBezTo>
                  <a:close/>
                </a:path>
              </a:pathLst>
            </a:custGeom>
            <a:solidFill>
              <a:srgbClr val="EEF7F7">
                <a:alpha val="62745"/>
              </a:srgbClr>
            </a:solidFill>
          </p:spPr>
          <p:txBody>
            <a:bodyPr/>
            <a:lstStyle/>
            <a:p/>
          </p:txBody>
        </p:sp>
        <p:sp>
          <p:nvSpPr>
            <p:cNvPr id="5" name="TextBox 5"/>
            <p:cNvSpPr txBox="1"/>
            <p:nvPr/>
          </p:nvSpPr>
          <p:spPr>
            <a:xfrm>
              <a:off x="0" y="-38100"/>
              <a:ext cx="4510223" cy="2025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594384" y="3864696"/>
            <a:ext cx="15099232" cy="4681102"/>
            <a:chExt cx="3976752" cy="1232883"/>
          </a:xfrm>
        </p:grpSpPr>
        <p:sp>
          <p:nvSpPr>
            <p:cNvPr id="7" name="Freeform 7"/>
            <p:cNvSpPr/>
            <p:nvPr/>
          </p:nvSpPr>
          <p:spPr>
            <a:xfrm>
              <a:off x="0" y="0"/>
              <a:ext cx="3976752" cy="1232883"/>
            </a:xfrm>
            <a:custGeom>
              <a:rect l="l" t="t" r="r" b="b"/>
              <a:pathLst>
                <a:path w="3976752" h="1232883">
                  <a:moveTo>
                    <a:pt x="23073" y="0"/>
                  </a:moveTo>
                  <a:lnTo>
                    <a:pt x="3953679" y="0"/>
                  </a:lnTo>
                  <a:cubicBezTo>
                    <a:pt x="3959799" y="0"/>
                    <a:pt x="3965667" y="2431"/>
                    <a:pt x="3969994" y="6758"/>
                  </a:cubicBezTo>
                  <a:cubicBezTo>
                    <a:pt x="3974321" y="11085"/>
                    <a:pt x="3976752" y="16954"/>
                    <a:pt x="3976752" y="23073"/>
                  </a:cubicBezTo>
                  <a:lnTo>
                    <a:pt x="3976752" y="1209810"/>
                  </a:lnTo>
                  <a:cubicBezTo>
                    <a:pt x="3976752" y="1215929"/>
                    <a:pt x="3974321" y="1221798"/>
                    <a:pt x="3969994" y="1226125"/>
                  </a:cubicBezTo>
                  <a:cubicBezTo>
                    <a:pt x="3965667" y="1230452"/>
                    <a:pt x="3959799" y="1232883"/>
                    <a:pt x="3953679" y="1232883"/>
                  </a:cubicBezTo>
                  <a:lnTo>
                    <a:pt x="23073" y="1232883"/>
                  </a:lnTo>
                  <a:cubicBezTo>
                    <a:pt x="16954" y="1232883"/>
                    <a:pt x="11085" y="1230452"/>
                    <a:pt x="6758" y="1226125"/>
                  </a:cubicBezTo>
                  <a:cubicBezTo>
                    <a:pt x="2431" y="1221798"/>
                    <a:pt x="0" y="1215929"/>
                    <a:pt x="0" y="1209810"/>
                  </a:cubicBezTo>
                  <a:lnTo>
                    <a:pt x="0" y="23073"/>
                  </a:lnTo>
                  <a:cubicBezTo>
                    <a:pt x="0" y="16954"/>
                    <a:pt x="2431" y="11085"/>
                    <a:pt x="6758" y="6758"/>
                  </a:cubicBezTo>
                  <a:cubicBezTo>
                    <a:pt x="11085" y="2431"/>
                    <a:pt x="16954" y="0"/>
                    <a:pt x="23073" y="0"/>
                  </a:cubicBezTo>
                  <a:close/>
                </a:path>
              </a:pathLst>
            </a:custGeom>
            <a:solidFill>
              <a:srgbClr val="FFFFFF"/>
            </a:solidFill>
            <a:ln w="57150" cap="rnd">
              <a:solidFill>
                <a:srgbClr val="3E82A3"/>
              </a:solidFill>
              <a:prstDash val="solid"/>
              <a:round/>
            </a:ln>
          </p:spPr>
          <p:txBody>
            <a:bodyPr/>
            <a:lstStyle/>
            <a:p/>
          </p:txBody>
        </p:sp>
        <p:sp>
          <p:nvSpPr>
            <p:cNvPr id="8" name="TextBox 8"/>
            <p:cNvSpPr txBox="1"/>
            <p:nvPr/>
          </p:nvSpPr>
          <p:spPr>
            <a:xfrm>
              <a:off x="0" y="-38100"/>
              <a:ext cx="3976752" cy="1270983"/>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644714" y="2740173"/>
            <a:ext cx="12998572" cy="772548"/>
          </a:xfrm>
          <a:prstGeom prst="rect">
            <a:avLst/>
          </a:prstGeom>
        </p:spPr>
        <p:txBody>
          <a:bodyPr lIns="0" tIns="0" rIns="0" bIns="0" rtlCol="0" anchor="t">
            <a:spAutoFit/>
          </a:bodyPr>
          <a:lstStyle/>
          <a:p>
            <a:pPr algn="ctr">
              <a:lnSpc>
                <a:spcPts val="6243"/>
              </a:lnSpc>
            </a:pPr>
            <a:r>
              <a:rPr lang="en-US" sz="4459">
                <a:solidFill>
                  <a:srgbClr val="004AAD"/>
                </a:solidFill>
                <a:latin typeface="DejaVu Serif Bold"/>
              </a:rPr>
              <a:t>CÁC NGÀY KỶ NIỆM TRONG THÁNG 12</a:t>
            </a:r>
          </a:p>
        </p:txBody>
      </p:sp>
      <p:sp>
        <p:nvSpPr>
          <p:cNvPr id="10" name="TextBox 10"/>
          <p:cNvSpPr txBox="1"/>
          <p:nvPr/>
        </p:nvSpPr>
        <p:spPr>
          <a:xfrm>
            <a:off x="2064305" y="4510229"/>
            <a:ext cx="14159388" cy="3673604"/>
          </a:xfrm>
          <a:prstGeom prst="rect">
            <a:avLst/>
          </a:prstGeom>
        </p:spPr>
        <p:txBody>
          <a:bodyPr lIns="0" tIns="0" rIns="0" bIns="0" rtlCol="0" anchor="t">
            <a:spAutoFit/>
          </a:bodyPr>
          <a:lstStyle/>
          <a:p>
            <a:pPr algn="just">
              <a:lnSpc>
                <a:spcPts val="4913"/>
              </a:lnSpc>
            </a:pPr>
            <a:r>
              <a:rPr lang="en-US" sz="2699" spc="183">
                <a:solidFill>
                  <a:srgbClr val="545454"/>
                </a:solidFill>
                <a:latin typeface="Rokkitt Bold"/>
              </a:rPr>
              <a:t>- 06/12/1989: NGÀY THÀNH LẬP HỘI CỰU CHIẾN BINH VIỆT NAM</a:t>
            </a:r>
          </a:p>
          <a:p>
            <a:pPr algn="just">
              <a:lnSpc>
                <a:spcPts val="4913"/>
              </a:lnSpc>
            </a:pPr>
            <a:r>
              <a:rPr lang="en-US" sz="2699" spc="183">
                <a:solidFill>
                  <a:srgbClr val="545454"/>
                </a:solidFill>
                <a:latin typeface="Rokkitt Bold"/>
              </a:rPr>
              <a:t>- 19/12/1946: Ngày Toàn quốc kháng chiến</a:t>
            </a:r>
          </a:p>
          <a:p>
            <a:pPr algn="just">
              <a:lnSpc>
                <a:spcPts val="4913"/>
              </a:lnSpc>
            </a:pPr>
            <a:r>
              <a:rPr lang="en-US" sz="2699" spc="183">
                <a:solidFill>
                  <a:srgbClr val="545454"/>
                </a:solidFill>
                <a:latin typeface="Rokkitt Bold"/>
              </a:rPr>
              <a:t>- 20/12/1946: Ngày thành lập Mặt trận dân tộc giải phóng miền NAM</a:t>
            </a:r>
          </a:p>
          <a:p>
            <a:pPr algn="just">
              <a:lnSpc>
                <a:spcPts val="4913"/>
              </a:lnSpc>
            </a:pPr>
            <a:r>
              <a:rPr lang="en-US" sz="2699" spc="183">
                <a:solidFill>
                  <a:srgbClr val="545454"/>
                </a:solidFill>
                <a:latin typeface="Rokkitt Bold"/>
              </a:rPr>
              <a:t>- 22/12/1989: Ngày hội Quốc phòng toàn dân</a:t>
            </a:r>
          </a:p>
          <a:p>
            <a:pPr algn="just">
              <a:lnSpc>
                <a:spcPts val="4913"/>
              </a:lnSpc>
            </a:pPr>
            <a:r>
              <a:rPr lang="en-US" sz="2699" spc="183">
                <a:solidFill>
                  <a:srgbClr val="545454"/>
                </a:solidFill>
                <a:latin typeface="Rokkitt Bold"/>
              </a:rPr>
              <a:t>- 22/12/1944: Ngày thành lập Quân đội Nhân dân Việt Nam</a:t>
            </a:r>
          </a:p>
          <a:p>
            <a:pPr algn="just">
              <a:lnSpc>
                <a:spcPts val="4913"/>
              </a:lnSpc>
            </a:pPr>
            <a:endParaRPr lang="en-US" sz="2699" spc="183">
              <a:solidFill>
                <a:srgbClr val="545454"/>
              </a:solidFill>
              <a:latin typeface="Rokkitt Bold"/>
            </a:endParaRPr>
          </a:p>
        </p:txBody>
      </p:sp>
      <p:grpSp>
        <p:nvGrpSpPr>
          <p:cNvPr id="11" name="Group 11"/>
          <p:cNvGrpSpPr/>
          <p:nvPr/>
        </p:nvGrpSpPr>
        <p:grpSpPr>
          <a:xfrm>
            <a:off x="4744233" y="646488"/>
            <a:ext cx="8799534" cy="1365842"/>
            <a:chExt cx="11732712" cy="1821123"/>
          </a:xfrm>
        </p:grpSpPr>
        <p:grpSp>
          <p:nvGrpSpPr>
            <p:cNvPr id="12" name="Group 12"/>
            <p:cNvGrpSpPr/>
            <p:nvPr/>
          </p:nvGrpSpPr>
          <p:grpSpPr>
            <a:xfrm>
              <a:off x="0" y="0"/>
              <a:ext cx="11732712" cy="1808220"/>
              <a:chExt cx="2317573" cy="357179"/>
            </a:xfrm>
          </p:grpSpPr>
          <p:sp>
            <p:nvSpPr>
              <p:cNvPr id="13" name="Freeform 13"/>
              <p:cNvSpPr/>
              <p:nvPr/>
            </p:nvSpPr>
            <p:spPr>
              <a:xfrm>
                <a:off x="0" y="0"/>
                <a:ext cx="2317573" cy="357179"/>
              </a:xfrm>
              <a:custGeom>
                <a:rect l="l" t="t" r="r" b="b"/>
                <a:pathLst>
                  <a:path w="2317573" h="357179">
                    <a:moveTo>
                      <a:pt x="39591" y="0"/>
                    </a:moveTo>
                    <a:lnTo>
                      <a:pt x="2277981" y="0"/>
                    </a:lnTo>
                    <a:cubicBezTo>
                      <a:pt x="2288482" y="0"/>
                      <a:pt x="2298552" y="4171"/>
                      <a:pt x="2305977" y="11596"/>
                    </a:cubicBezTo>
                    <a:cubicBezTo>
                      <a:pt x="2313401" y="19021"/>
                      <a:pt x="2317573" y="29091"/>
                      <a:pt x="2317573" y="39591"/>
                    </a:cubicBezTo>
                    <a:lnTo>
                      <a:pt x="2317573" y="317588"/>
                    </a:lnTo>
                    <a:cubicBezTo>
                      <a:pt x="2317573" y="339454"/>
                      <a:pt x="2299847" y="357179"/>
                      <a:pt x="2277981" y="357179"/>
                    </a:cubicBezTo>
                    <a:lnTo>
                      <a:pt x="39591" y="357179"/>
                    </a:lnTo>
                    <a:cubicBezTo>
                      <a:pt x="29091" y="357179"/>
                      <a:pt x="19021" y="353008"/>
                      <a:pt x="11596" y="345583"/>
                    </a:cubicBezTo>
                    <a:cubicBezTo>
                      <a:pt x="4171" y="338158"/>
                      <a:pt x="0" y="328088"/>
                      <a:pt x="0" y="317588"/>
                    </a:cubicBezTo>
                    <a:lnTo>
                      <a:pt x="0" y="39591"/>
                    </a:lnTo>
                    <a:cubicBezTo>
                      <a:pt x="0" y="29091"/>
                      <a:pt x="4171" y="19021"/>
                      <a:pt x="11596" y="11596"/>
                    </a:cubicBezTo>
                    <a:cubicBezTo>
                      <a:pt x="19021" y="4171"/>
                      <a:pt x="29091" y="0"/>
                      <a:pt x="39591" y="0"/>
                    </a:cubicBezTo>
                    <a:close/>
                  </a:path>
                </a:pathLst>
              </a:custGeom>
              <a:solidFill>
                <a:srgbClr val="FFFFFF"/>
              </a:solidFill>
              <a:ln w="57150" cap="rnd">
                <a:solidFill>
                  <a:srgbClr val="3E82A3"/>
                </a:solidFill>
                <a:prstDash val="solid"/>
                <a:round/>
              </a:ln>
            </p:spPr>
            <p:txBody>
              <a:bodyPr/>
              <a:lstStyle/>
              <a:p/>
            </p:txBody>
          </p:sp>
          <p:sp>
            <p:nvSpPr>
              <p:cNvPr id="14" name="TextBox 14"/>
              <p:cNvSpPr txBox="1"/>
              <p:nvPr/>
            </p:nvSpPr>
            <p:spPr>
              <a:xfrm>
                <a:off x="0" y="-38100"/>
                <a:ext cx="2317573" cy="395279"/>
              </a:xfrm>
              <a:prstGeom prst="rect">
                <a:avLst/>
              </a:prstGeom>
            </p:spPr>
            <p:txBody>
              <a:bodyPr lIns="50800" tIns="50800" rIns="50800" bIns="50800" rtlCol="0" anchor="ctr"/>
              <a:lstStyle/>
              <a:p>
                <a:pPr algn="ctr">
                  <a:lnSpc>
                    <a:spcPts val="2659"/>
                  </a:lnSpc>
                </a:pPr>
                <a:endParaRPr>
                  <a:solidFill>
                    <a:srgbClr val="00B0F0"/>
                  </a:solidFill>
                </a:endParaRPr>
              </a:p>
            </p:txBody>
          </p:sp>
        </p:grpSp>
        <p:sp>
          <p:nvSpPr>
            <p:cNvPr id="15" name="Freeform 15"/>
            <p:cNvSpPr/>
            <p:nvPr/>
          </p:nvSpPr>
          <p:spPr>
            <a:xfrm rot="-253074">
              <a:off x="272542" y="294776"/>
              <a:ext cx="2513445" cy="1526347"/>
            </a:xfrm>
            <a:custGeom>
              <a:rect l="l" t="t" r="r" b="b"/>
              <a:pathLst>
                <a:path w="2513445" h="1526347">
                  <a:moveTo>
                    <a:pt x="0" y="0"/>
                  </a:moveTo>
                  <a:lnTo>
                    <a:pt x="2513445" y="0"/>
                  </a:lnTo>
                  <a:lnTo>
                    <a:pt x="2513445" y="1526346"/>
                  </a:lnTo>
                  <a:lnTo>
                    <a:pt x="0" y="152634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p:txBody>
        </p:sp>
        <p:sp>
          <p:nvSpPr>
            <p:cNvPr id="16" name="TextBox 16"/>
            <p:cNvSpPr txBox="1"/>
            <p:nvPr/>
          </p:nvSpPr>
          <p:spPr>
            <a:xfrm>
              <a:off x="2838715" y="305172"/>
              <a:ext cx="8398040" cy="1154419"/>
            </a:xfrm>
            <a:prstGeom prst="rect">
              <a:avLst/>
            </a:prstGeom>
          </p:spPr>
          <p:txBody>
            <a:bodyPr lIns="0" tIns="0" rIns="0" bIns="0" rtlCol="0" anchor="t">
              <a:spAutoFit/>
            </a:bodyPr>
            <a:lstStyle/>
            <a:p>
              <a:pPr algn="ctr">
                <a:lnSpc>
                  <a:spcPts val="6956"/>
                </a:lnSpc>
                <a:spcBef>
                  <a:spcPct val="0"/>
                </a:spcBef>
              </a:pPr>
              <a:r>
                <a:rPr lang="en-US" sz="5004" spc="340">
                  <a:solidFill>
                    <a:srgbClr val="00B0F0"/>
                  </a:solidFill>
                  <a:latin typeface="Rokkitt Bold"/>
                </a:rPr>
                <a:t>TRUYỀN THỐNG</a:t>
              </a:r>
            </a:p>
          </p:txBody>
        </p:sp>
      </p:gr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p:txBody>
      </p:sp>
      <p:grpSp>
        <p:nvGrpSpPr>
          <p:cNvPr id="3" name="Group 3"/>
          <p:cNvGrpSpPr/>
          <p:nvPr/>
        </p:nvGrpSpPr>
        <p:grpSpPr>
          <a:xfrm>
            <a:off x="3194445" y="362415"/>
            <a:ext cx="11899110" cy="1332571"/>
            <a:chExt cx="3133922" cy="350965"/>
          </a:xfrm>
        </p:grpSpPr>
        <p:sp>
          <p:nvSpPr>
            <p:cNvPr id="4" name="Freeform 4"/>
            <p:cNvSpPr/>
            <p:nvPr/>
          </p:nvSpPr>
          <p:spPr>
            <a:xfrm>
              <a:off x="0" y="0"/>
              <a:ext cx="3133922" cy="350965"/>
            </a:xfrm>
            <a:custGeom>
              <a:rect l="l" t="t" r="r" b="b"/>
              <a:pathLst>
                <a:path w="3133922" h="350965">
                  <a:moveTo>
                    <a:pt x="29278" y="0"/>
                  </a:moveTo>
                  <a:lnTo>
                    <a:pt x="3104644" y="0"/>
                  </a:lnTo>
                  <a:cubicBezTo>
                    <a:pt x="3120814" y="0"/>
                    <a:pt x="3133922" y="13108"/>
                    <a:pt x="3133922" y="29278"/>
                  </a:cubicBezTo>
                  <a:lnTo>
                    <a:pt x="3133922" y="321687"/>
                  </a:lnTo>
                  <a:cubicBezTo>
                    <a:pt x="3133922" y="337857"/>
                    <a:pt x="3120814" y="350965"/>
                    <a:pt x="3104644" y="350965"/>
                  </a:cubicBezTo>
                  <a:lnTo>
                    <a:pt x="29278" y="350965"/>
                  </a:lnTo>
                  <a:cubicBezTo>
                    <a:pt x="13108" y="350965"/>
                    <a:pt x="0" y="337857"/>
                    <a:pt x="0" y="321687"/>
                  </a:cubicBezTo>
                  <a:lnTo>
                    <a:pt x="0" y="29278"/>
                  </a:lnTo>
                  <a:cubicBezTo>
                    <a:pt x="0" y="13108"/>
                    <a:pt x="13108" y="0"/>
                    <a:pt x="29278" y="0"/>
                  </a:cubicBezTo>
                  <a:close/>
                </a:path>
              </a:pathLst>
            </a:custGeom>
            <a:solidFill>
              <a:srgbClr val="FFFFFF"/>
            </a:solidFill>
            <a:ln w="57150" cap="rnd">
              <a:solidFill>
                <a:srgbClr val="AD241E"/>
              </a:solidFill>
              <a:prstDash val="solid"/>
              <a:round/>
            </a:ln>
          </p:spPr>
          <p:txBody>
            <a:bodyPr/>
            <a:lstStyle/>
            <a:p/>
          </p:txBody>
        </p:sp>
        <p:sp>
          <p:nvSpPr>
            <p:cNvPr id="5" name="TextBox 5"/>
            <p:cNvSpPr txBox="1"/>
            <p:nvPr/>
          </p:nvSpPr>
          <p:spPr>
            <a:xfrm>
              <a:off x="0" y="-38100"/>
              <a:ext cx="3133922" cy="3890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3074">
            <a:off x="3448657" y="568096"/>
            <a:ext cx="1751937" cy="1063903"/>
          </a:xfrm>
          <a:custGeom>
            <a:rect l="l" t="t" r="r" b="b"/>
            <a:pathLst>
              <a:path w="1751937" h="1063903">
                <a:moveTo>
                  <a:pt x="0" y="0"/>
                </a:moveTo>
                <a:lnTo>
                  <a:pt x="1751937" y="0"/>
                </a:lnTo>
                <a:lnTo>
                  <a:pt x="1751937" y="1063903"/>
                </a:lnTo>
                <a:lnTo>
                  <a:pt x="0" y="10639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p:txBody>
      </p:sp>
      <p:sp>
        <p:nvSpPr>
          <p:cNvPr id="7" name="Freeform 7"/>
          <p:cNvSpPr/>
          <p:nvPr/>
        </p:nvSpPr>
        <p:spPr>
          <a:xfrm>
            <a:off x="0" y="1511"/>
            <a:ext cx="9612227" cy="12326311"/>
          </a:xfrm>
          <a:custGeom>
            <a:rect l="l" t="t" r="r" b="b"/>
            <a:pathLst>
              <a:path w="9612227" h="12326311">
                <a:moveTo>
                  <a:pt x="0" y="0"/>
                </a:moveTo>
                <a:lnTo>
                  <a:pt x="9612227" y="0"/>
                </a:lnTo>
                <a:lnTo>
                  <a:pt x="9612227" y="12326311"/>
                </a:lnTo>
                <a:lnTo>
                  <a:pt x="0" y="12326311"/>
                </a:lnTo>
                <a:lnTo>
                  <a:pt x="0" y="0"/>
                </a:lnTo>
                <a:close/>
              </a:path>
            </a:pathLst>
          </a:custGeom>
          <a:blipFill>
            <a:blip r:embed="rId5">
              <a:alphaModFix amt="7999"/>
            </a:blip>
            <a:stretch>
              <a:fillRect t="-4596" b="-4596"/>
            </a:stretch>
          </a:blipFill>
        </p:spPr>
        <p:txBody>
          <a:bodyPr/>
          <a:lstStyle/>
          <a:p/>
        </p:txBody>
      </p:sp>
      <p:sp>
        <p:nvSpPr>
          <p:cNvPr id="8" name="Freeform 8"/>
          <p:cNvSpPr/>
          <p:nvPr/>
        </p:nvSpPr>
        <p:spPr>
          <a:xfrm>
            <a:off x="1052850" y="2990815"/>
            <a:ext cx="7506527" cy="5503177"/>
          </a:xfrm>
          <a:custGeom>
            <a:rect l="l" t="t" r="r" b="b"/>
            <a:pathLst>
              <a:path w="7506527" h="5503177">
                <a:moveTo>
                  <a:pt x="0" y="0"/>
                </a:moveTo>
                <a:lnTo>
                  <a:pt x="7506527" y="0"/>
                </a:lnTo>
                <a:lnTo>
                  <a:pt x="7506527" y="5503178"/>
                </a:lnTo>
                <a:lnTo>
                  <a:pt x="0" y="5503178"/>
                </a:lnTo>
                <a:lnTo>
                  <a:pt x="0" y="0"/>
                </a:lnTo>
                <a:close/>
              </a:path>
            </a:pathLst>
          </a:custGeom>
          <a:blipFill>
            <a:blip r:embed="rId6"/>
            <a:stretch>
              <a:fillRect/>
            </a:stretch>
          </a:blipFill>
        </p:spPr>
        <p:txBody>
          <a:bodyPr/>
          <a:lstStyle/>
          <a:p/>
        </p:txBody>
      </p:sp>
      <p:sp>
        <p:nvSpPr>
          <p:cNvPr id="9" name="TextBox 9"/>
          <p:cNvSpPr txBox="1"/>
          <p:nvPr/>
        </p:nvSpPr>
        <p:spPr>
          <a:xfrm>
            <a:off x="5019925" y="574670"/>
            <a:ext cx="10073630" cy="803284"/>
          </a:xfrm>
          <a:prstGeom prst="rect">
            <a:avLst/>
          </a:prstGeom>
        </p:spPr>
        <p:txBody>
          <a:bodyPr lIns="0" tIns="0" rIns="0" bIns="0" rtlCol="0" anchor="t">
            <a:spAutoFit/>
          </a:bodyPr>
          <a:lstStyle/>
          <a:p>
            <a:pPr algn="ctr">
              <a:lnSpc>
                <a:spcPts val="6400"/>
              </a:lnSpc>
              <a:spcBef>
                <a:spcPct val="0"/>
              </a:spcBef>
            </a:pPr>
            <a:r>
              <a:rPr lang="en-US" sz="4604" spc="313">
                <a:solidFill>
                  <a:srgbClr val="CA7463"/>
                </a:solidFill>
                <a:latin typeface="Rokkitt Bold"/>
              </a:rPr>
              <a:t>HỌC VÀ LÀM THEO LỜI BÁC</a:t>
            </a:r>
          </a:p>
        </p:txBody>
      </p:sp>
      <p:sp>
        <p:nvSpPr>
          <p:cNvPr id="10" name="TextBox 10"/>
          <p:cNvSpPr txBox="1"/>
          <p:nvPr/>
        </p:nvSpPr>
        <p:spPr>
          <a:xfrm>
            <a:off x="9378742" y="2905090"/>
            <a:ext cx="8359087" cy="3259576"/>
          </a:xfrm>
          <a:prstGeom prst="rect">
            <a:avLst/>
          </a:prstGeom>
        </p:spPr>
        <p:txBody>
          <a:bodyPr lIns="0" tIns="0" rIns="0" bIns="0" rtlCol="0" anchor="t">
            <a:spAutoFit/>
          </a:bodyPr>
          <a:lstStyle/>
          <a:p>
            <a:pPr algn="just">
              <a:lnSpc>
                <a:spcPts val="3298"/>
              </a:lnSpc>
            </a:pPr>
            <a:r>
              <a:rPr lang="en-US" sz="2074">
                <a:solidFill>
                  <a:srgbClr val="AD241E"/>
                </a:solidFill>
                <a:latin typeface="DejaVu Serif Bold"/>
              </a:rPr>
              <a:t>     Đây là câu mở đầu tập diễn ca Lịch sử nước ta, dài 208 câu lục bát, do Bác Hồ viết vào khoảng cuối năm 1941, tại tỉnh Cao Bằng. Đây đồng thời là tài liệu học tập cho cán bộ trong các lớp huấn luyện ở chiến khu thời đó, được phổ biến rộng rãi trong nhân dân, nhằm giáo dục, động viên, phát huy truyền thống lịch sử vẻ vang của dân tộc, góp phần chuẩn bị cho Cách mạng Tháng Tám 1945.</a:t>
            </a:r>
          </a:p>
        </p:txBody>
      </p:sp>
      <p:grpSp>
        <p:nvGrpSpPr>
          <p:cNvPr id="11" name="Group 11"/>
          <p:cNvGrpSpPr/>
          <p:nvPr/>
        </p:nvGrpSpPr>
        <p:grpSpPr>
          <a:xfrm>
            <a:off x="9841937" y="6610759"/>
            <a:ext cx="7895892" cy="1522222"/>
            <a:chExt cx="2079577" cy="400914"/>
          </a:xfrm>
        </p:grpSpPr>
        <p:sp>
          <p:nvSpPr>
            <p:cNvPr id="12" name="Freeform 12"/>
            <p:cNvSpPr/>
            <p:nvPr/>
          </p:nvSpPr>
          <p:spPr>
            <a:xfrm>
              <a:off x="0" y="0"/>
              <a:ext cx="2079577" cy="400914"/>
            </a:xfrm>
            <a:custGeom>
              <a:rect l="l" t="t" r="r" b="b"/>
              <a:pathLst>
                <a:path w="2079577" h="400914">
                  <a:moveTo>
                    <a:pt x="44122" y="0"/>
                  </a:moveTo>
                  <a:lnTo>
                    <a:pt x="2035454" y="0"/>
                  </a:lnTo>
                  <a:cubicBezTo>
                    <a:pt x="2059822" y="0"/>
                    <a:pt x="2079577" y="19754"/>
                    <a:pt x="2079577" y="44122"/>
                  </a:cubicBezTo>
                  <a:lnTo>
                    <a:pt x="2079577" y="356792"/>
                  </a:lnTo>
                  <a:cubicBezTo>
                    <a:pt x="2079577" y="381160"/>
                    <a:pt x="2059822" y="400914"/>
                    <a:pt x="2035454" y="400914"/>
                  </a:cubicBezTo>
                  <a:lnTo>
                    <a:pt x="44122" y="400914"/>
                  </a:lnTo>
                  <a:cubicBezTo>
                    <a:pt x="19754" y="400914"/>
                    <a:pt x="0" y="381160"/>
                    <a:pt x="0" y="356792"/>
                  </a:cubicBezTo>
                  <a:lnTo>
                    <a:pt x="0" y="44122"/>
                  </a:lnTo>
                  <a:cubicBezTo>
                    <a:pt x="0" y="19754"/>
                    <a:pt x="19754" y="0"/>
                    <a:pt x="44122" y="0"/>
                  </a:cubicBezTo>
                  <a:close/>
                </a:path>
              </a:pathLst>
            </a:custGeom>
            <a:solidFill>
              <a:srgbClr val="FFFFFF"/>
            </a:solidFill>
            <a:ln w="57150" cap="rnd">
              <a:solidFill>
                <a:srgbClr val="AD241E"/>
              </a:solidFill>
              <a:prstDash val="solid"/>
              <a:round/>
            </a:ln>
          </p:spPr>
          <p:txBody>
            <a:bodyPr/>
            <a:lstStyle/>
            <a:p/>
          </p:txBody>
        </p:sp>
        <p:sp>
          <p:nvSpPr>
            <p:cNvPr id="13" name="TextBox 13"/>
            <p:cNvSpPr txBox="1"/>
            <p:nvPr/>
          </p:nvSpPr>
          <p:spPr>
            <a:xfrm>
              <a:off x="0" y="-38100"/>
              <a:ext cx="2079577" cy="439014"/>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72836" y="7314720"/>
            <a:ext cx="7034093" cy="514350"/>
          </a:xfrm>
          <a:prstGeom prst="rect">
            <a:avLst/>
          </a:prstGeom>
        </p:spPr>
        <p:txBody>
          <a:bodyPr lIns="0" tIns="0" rIns="0" bIns="0" rtlCol="0" anchor="t">
            <a:spAutoFit/>
          </a:bodyPr>
          <a:lstStyle/>
          <a:p>
            <a:pPr algn="ctr">
              <a:lnSpc>
                <a:spcPts val="4200"/>
              </a:lnSpc>
            </a:pPr>
            <a:r>
              <a:rPr lang="en-US" sz="3000" u="sng">
                <a:solidFill>
                  <a:srgbClr val="CA7463"/>
                </a:solidFill>
                <a:latin typeface="Noto Serif Display Bold"/>
                <a:hlinkClick r:id="rId7" tooltip="https://www.bqllang.gov.vn/danh-sach-khach-vieng.html?id=3325:hoc-bac-ho-la-hoc-van-hoa-lam-nguoi"/>
              </a:rPr>
              <a:t>Học Bác Hồ là học văn hóa làm người</a:t>
            </a:r>
          </a:p>
        </p:txBody>
      </p:sp>
      <p:sp>
        <p:nvSpPr>
          <p:cNvPr id="15" name="TextBox 15"/>
          <p:cNvSpPr txBox="1"/>
          <p:nvPr/>
        </p:nvSpPr>
        <p:spPr>
          <a:xfrm>
            <a:off x="9612227" y="8533031"/>
            <a:ext cx="8359087" cy="349249"/>
          </a:xfrm>
          <a:prstGeom prst="rect">
            <a:avLst/>
          </a:prstGeom>
        </p:spPr>
        <p:txBody>
          <a:bodyPr lIns="0" tIns="0" rIns="0" bIns="0" rtlCol="0" anchor="t">
            <a:spAutoFit/>
          </a:bodyPr>
          <a:lstStyle/>
          <a:p>
            <a:pPr algn="r">
              <a:lnSpc>
                <a:spcPts val="2800"/>
              </a:lnSpc>
            </a:pPr>
            <a:r>
              <a:rPr lang="en-US" sz="2000">
                <a:solidFill>
                  <a:srgbClr val="545454"/>
                </a:solidFill>
                <a:latin typeface="Noto Serif Display Bold"/>
              </a:rPr>
              <a:t>Nguồn: Trang tin điện tử Ban Quản lý Lăng  Chủ tịch Hồ Chí Minh</a:t>
            </a:r>
          </a:p>
        </p:txBody>
      </p:sp>
      <p:sp>
        <p:nvSpPr>
          <p:cNvPr id="16" name="TextBox 16"/>
          <p:cNvSpPr txBox="1"/>
          <p:nvPr/>
        </p:nvSpPr>
        <p:spPr>
          <a:xfrm>
            <a:off x="12270327" y="6526314"/>
            <a:ext cx="9525" cy="398778"/>
          </a:xfrm>
          <a:prstGeom prst="rect">
            <a:avLst/>
          </a:prstGeom>
        </p:spPr>
        <p:txBody>
          <a:bodyPr lIns="0" tIns="0" rIns="0" bIns="0" rtlCol="0" anchor="t">
            <a:spAutoFit/>
          </a:bodyPr>
          <a:lstStyle/>
          <a:p>
            <a:pPr algn="ctr">
              <a:lnSpc>
                <a:spcPts val="3220"/>
              </a:lnSpc>
            </a:pPr>
            <a:endParaRPr/>
          </a:p>
        </p:txBody>
      </p:sp>
      <p:sp>
        <p:nvSpPr>
          <p:cNvPr id="17" name="TextBox 17"/>
          <p:cNvSpPr txBox="1"/>
          <p:nvPr/>
        </p:nvSpPr>
        <p:spPr>
          <a:xfrm>
            <a:off x="12131342" y="6697128"/>
            <a:ext cx="3317081" cy="514350"/>
          </a:xfrm>
          <a:prstGeom prst="rect">
            <a:avLst/>
          </a:prstGeom>
        </p:spPr>
        <p:txBody>
          <a:bodyPr lIns="0" tIns="0" rIns="0" bIns="0" rtlCol="0" anchor="t">
            <a:spAutoFit/>
          </a:bodyPr>
          <a:lstStyle/>
          <a:p>
            <a:pPr algn="ctr">
              <a:lnSpc>
                <a:spcPts val="4200"/>
              </a:lnSpc>
            </a:pPr>
            <a:r>
              <a:rPr lang="en-US" sz="3000">
                <a:solidFill>
                  <a:srgbClr val="FF3131"/>
                </a:solidFill>
                <a:latin typeface="Noto Serif Display Bold"/>
              </a:rPr>
              <a:t>Truy cập bài viết:</a:t>
            </a: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p:txBody>
      </p:sp>
      <p:grpSp>
        <p:nvGrpSpPr>
          <p:cNvPr id="3" name="Group 3"/>
          <p:cNvGrpSpPr/>
          <p:nvPr/>
        </p:nvGrpSpPr>
        <p:grpSpPr>
          <a:xfrm>
            <a:off x="4659617" y="258297"/>
            <a:ext cx="8761058" cy="1332571"/>
            <a:chExt cx="2307439" cy="350965"/>
          </a:xfrm>
        </p:grpSpPr>
        <p:sp>
          <p:nvSpPr>
            <p:cNvPr id="4" name="Freeform 4"/>
            <p:cNvSpPr/>
            <p:nvPr/>
          </p:nvSpPr>
          <p:spPr>
            <a:xfrm>
              <a:off x="0" y="0"/>
              <a:ext cx="2307439" cy="350965"/>
            </a:xfrm>
            <a:custGeom>
              <a:rect l="l" t="t" r="r" b="b"/>
              <a:pathLst>
                <a:path w="2307439" h="350965">
                  <a:moveTo>
                    <a:pt x="39765" y="0"/>
                  </a:moveTo>
                  <a:lnTo>
                    <a:pt x="2267674" y="0"/>
                  </a:lnTo>
                  <a:cubicBezTo>
                    <a:pt x="2289636" y="0"/>
                    <a:pt x="2307439" y="17804"/>
                    <a:pt x="2307439" y="39765"/>
                  </a:cubicBezTo>
                  <a:lnTo>
                    <a:pt x="2307439" y="311200"/>
                  </a:lnTo>
                  <a:cubicBezTo>
                    <a:pt x="2307439" y="333162"/>
                    <a:pt x="2289636" y="350965"/>
                    <a:pt x="2267674" y="350965"/>
                  </a:cubicBezTo>
                  <a:lnTo>
                    <a:pt x="39765" y="350965"/>
                  </a:lnTo>
                  <a:cubicBezTo>
                    <a:pt x="17804" y="350965"/>
                    <a:pt x="0" y="333162"/>
                    <a:pt x="0" y="311200"/>
                  </a:cubicBezTo>
                  <a:lnTo>
                    <a:pt x="0" y="39765"/>
                  </a:lnTo>
                  <a:cubicBezTo>
                    <a:pt x="0" y="17804"/>
                    <a:pt x="17804" y="0"/>
                    <a:pt x="39765" y="0"/>
                  </a:cubicBezTo>
                  <a:close/>
                </a:path>
              </a:pathLst>
            </a:custGeom>
            <a:solidFill>
              <a:srgbClr val="FFFFFF"/>
            </a:solidFill>
            <a:ln w="57150" cap="rnd">
              <a:solidFill>
                <a:srgbClr val="AD241E"/>
              </a:solidFill>
              <a:prstDash val="solid"/>
              <a:round/>
            </a:ln>
          </p:spPr>
          <p:txBody>
            <a:bodyPr/>
            <a:lstStyle/>
            <a:p/>
          </p:txBody>
        </p:sp>
        <p:sp>
          <p:nvSpPr>
            <p:cNvPr id="5" name="TextBox 5"/>
            <p:cNvSpPr txBox="1"/>
            <p:nvPr/>
          </p:nvSpPr>
          <p:spPr>
            <a:xfrm>
              <a:off x="0" y="-38100"/>
              <a:ext cx="2307439" cy="3890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3074">
            <a:off x="4885124" y="392631"/>
            <a:ext cx="1751937" cy="1063903"/>
          </a:xfrm>
          <a:custGeom>
            <a:rect l="l" t="t" r="r" b="b"/>
            <a:pathLst>
              <a:path w="1751937" h="1063903">
                <a:moveTo>
                  <a:pt x="0" y="0"/>
                </a:moveTo>
                <a:lnTo>
                  <a:pt x="1751937" y="0"/>
                </a:lnTo>
                <a:lnTo>
                  <a:pt x="1751937" y="1063903"/>
                </a:lnTo>
                <a:lnTo>
                  <a:pt x="0" y="10639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p:txBody>
      </p:sp>
      <p:sp>
        <p:nvSpPr>
          <p:cNvPr id="7" name="TextBox 7"/>
          <p:cNvSpPr txBox="1"/>
          <p:nvPr/>
        </p:nvSpPr>
        <p:spPr>
          <a:xfrm>
            <a:off x="4848372" y="470553"/>
            <a:ext cx="10073630" cy="803284"/>
          </a:xfrm>
          <a:prstGeom prst="rect">
            <a:avLst/>
          </a:prstGeom>
        </p:spPr>
        <p:txBody>
          <a:bodyPr lIns="0" tIns="0" rIns="0" bIns="0" rtlCol="0" anchor="t">
            <a:spAutoFit/>
          </a:bodyPr>
          <a:lstStyle/>
          <a:p>
            <a:pPr algn="ctr">
              <a:lnSpc>
                <a:spcPts val="6400"/>
              </a:lnSpc>
              <a:spcBef>
                <a:spcPct val="0"/>
              </a:spcBef>
            </a:pPr>
            <a:r>
              <a:rPr lang="en-US" sz="4604" spc="313">
                <a:solidFill>
                  <a:srgbClr val="CA7463"/>
                </a:solidFill>
                <a:latin typeface="Rokkitt Bold"/>
              </a:rPr>
              <a:t>GÓC NHÌN LỊCH SỬ</a:t>
            </a:r>
          </a:p>
        </p:txBody>
      </p:sp>
      <p:sp>
        <p:nvSpPr>
          <p:cNvPr id="8" name="TextBox 8"/>
          <p:cNvSpPr txBox="1"/>
          <p:nvPr/>
        </p:nvSpPr>
        <p:spPr>
          <a:xfrm>
            <a:off x="500717" y="2105306"/>
            <a:ext cx="17286567" cy="523874"/>
          </a:xfrm>
          <a:prstGeom prst="rect">
            <a:avLst/>
          </a:prstGeom>
        </p:spPr>
        <p:txBody>
          <a:bodyPr lIns="0" tIns="0" rIns="0" bIns="0" rtlCol="0" anchor="t">
            <a:spAutoFit/>
          </a:bodyPr>
          <a:lstStyle/>
          <a:p>
            <a:pPr algn="ctr">
              <a:lnSpc>
                <a:spcPts val="4200"/>
              </a:lnSpc>
            </a:pPr>
            <a:r>
              <a:rPr lang="en-US" sz="3000">
                <a:solidFill>
                  <a:srgbClr val="CA7463"/>
                </a:solidFill>
                <a:latin typeface="DejaVu Serif Bold"/>
              </a:rPr>
              <a:t>KỶ NIỆM 77 NĂM NGÀY TOÀN QUỐC KHÁNG CHIẾN (19/12/1946 - 19/12/2023) </a:t>
            </a:r>
          </a:p>
        </p:txBody>
      </p:sp>
      <p:sp>
        <p:nvSpPr>
          <p:cNvPr id="9" name="Freeform 9"/>
          <p:cNvSpPr/>
          <p:nvPr/>
        </p:nvSpPr>
        <p:spPr>
          <a:xfrm>
            <a:off x="0" y="0"/>
            <a:ext cx="9613406" cy="12327822"/>
          </a:xfrm>
          <a:custGeom>
            <a:rect l="l" t="t" r="r" b="b"/>
            <a:pathLst>
              <a:path w="9613406" h="12327822">
                <a:moveTo>
                  <a:pt x="0" y="0"/>
                </a:moveTo>
                <a:lnTo>
                  <a:pt x="9613406" y="0"/>
                </a:lnTo>
                <a:lnTo>
                  <a:pt x="9613406" y="12327822"/>
                </a:lnTo>
                <a:lnTo>
                  <a:pt x="0" y="12327822"/>
                </a:lnTo>
                <a:lnTo>
                  <a:pt x="0" y="0"/>
                </a:lnTo>
                <a:close/>
              </a:path>
            </a:pathLst>
          </a:custGeom>
          <a:blipFill>
            <a:blip r:embed="rId5">
              <a:alphaModFix amt="7999"/>
            </a:blip>
            <a:stretch>
              <a:fillRect t="-4596" b="-4596"/>
            </a:stretch>
          </a:blipFill>
        </p:spPr>
        <p:txBody>
          <a:bodyPr/>
          <a:lstStyle/>
          <a:p/>
        </p:txBody>
      </p:sp>
      <p:sp>
        <p:nvSpPr>
          <p:cNvPr id="10" name="Freeform 10"/>
          <p:cNvSpPr/>
          <p:nvPr/>
        </p:nvSpPr>
        <p:spPr>
          <a:xfrm>
            <a:off x="10883347" y="3351771"/>
            <a:ext cx="6045632" cy="4640254"/>
          </a:xfrm>
          <a:custGeom>
            <a:rect l="l" t="t" r="r" b="b"/>
            <a:pathLst>
              <a:path w="6045632" h="4640254">
                <a:moveTo>
                  <a:pt x="0" y="0"/>
                </a:moveTo>
                <a:lnTo>
                  <a:pt x="6045632" y="0"/>
                </a:lnTo>
                <a:lnTo>
                  <a:pt x="6045632" y="4640254"/>
                </a:lnTo>
                <a:lnTo>
                  <a:pt x="0" y="4640254"/>
                </a:lnTo>
                <a:lnTo>
                  <a:pt x="0" y="0"/>
                </a:lnTo>
                <a:close/>
              </a:path>
            </a:pathLst>
          </a:custGeom>
          <a:blipFill>
            <a:blip r:embed="rId6"/>
            <a:stretch>
              <a:fillRect l="-840" t="-1783" r="0" b="-365"/>
            </a:stretch>
          </a:blipFill>
        </p:spPr>
        <p:txBody>
          <a:bodyPr/>
          <a:lstStyle/>
          <a:p/>
        </p:txBody>
      </p:sp>
      <p:sp>
        <p:nvSpPr>
          <p:cNvPr id="11" name="TextBox 11"/>
          <p:cNvSpPr txBox="1"/>
          <p:nvPr/>
        </p:nvSpPr>
        <p:spPr>
          <a:xfrm>
            <a:off x="944763" y="3486429"/>
            <a:ext cx="7429708" cy="6238768"/>
          </a:xfrm>
          <a:prstGeom prst="rect">
            <a:avLst/>
          </a:prstGeom>
        </p:spPr>
        <p:txBody>
          <a:bodyPr lIns="0" tIns="0" rIns="0" bIns="0" rtlCol="0" anchor="t">
            <a:spAutoFit/>
          </a:bodyPr>
          <a:lstStyle/>
          <a:p>
            <a:pPr algn="just">
              <a:lnSpc>
                <a:spcPts val="2901"/>
              </a:lnSpc>
            </a:pPr>
            <a:r>
              <a:rPr lang="en-US" sz="2072">
                <a:solidFill>
                  <a:srgbClr val="CA7463"/>
                </a:solidFill>
                <a:latin typeface="Noto Serif Display"/>
              </a:rPr>
              <a:t>  Cách nay 77 năm vào ngày 19/12/1946, Chủ tịch Hồ Chí Minh đã ra lời kêu gọi toàn quốc kháng chiến.</a:t>
            </a:r>
          </a:p>
          <a:p>
            <a:pPr algn="just">
              <a:lnSpc>
                <a:spcPts val="2901"/>
              </a:lnSpc>
            </a:pPr>
            <a:r>
              <a:rPr lang="en-US" sz="2072">
                <a:solidFill>
                  <a:srgbClr val="CA7463"/>
                </a:solidFill>
                <a:latin typeface="Noto Serif Display"/>
              </a:rPr>
              <a:t> “Chúng ta muốn hoà bình, chúng bắt chúng ta nhân nhượng. nhưng chúng ta càng nhân nhượng, thực dân Pháp càng lấn tới. Vì chúng quyết tâm cướp nước ta lần nữa. Không! Chúng ta thà hy sinh tất cả, chứ nhất định không chịu mất nước, nhất định không chịu làm nô lệ.</a:t>
            </a:r>
          </a:p>
          <a:p>
            <a:pPr algn="just">
              <a:lnSpc>
                <a:spcPts val="2901"/>
              </a:lnSpc>
            </a:pPr>
            <a:r>
              <a:rPr lang="en-US" sz="2072">
                <a:solidFill>
                  <a:srgbClr val="CA7463"/>
                </a:solidFill>
                <a:latin typeface="Noto Serif Display"/>
              </a:rPr>
              <a:t>   Hỡi đồng bào! Chúng ta phải đứng lên. Bất kỳ đàn ông, đàn bà, bất kỳ ngưới già, người trẻ, không phân biệt tôn giáo, đảng phái, dân tộc, hễ là người Việt thì phải đứng lên chống thực dân Pháp. Ai có súng cầm súng, ai có gươm cầm gươm, không có gươm thì dùng cuốc, thuổng, gậy gộc, ai cũng phải ra sức chống thực dân Pháp cứu nước.</a:t>
            </a:r>
          </a:p>
          <a:p>
            <a:pPr algn="just">
              <a:lnSpc>
                <a:spcPts val="2901"/>
              </a:lnSpc>
            </a:pPr>
            <a:r>
              <a:rPr lang="en-US" sz="2072">
                <a:solidFill>
                  <a:srgbClr val="CA7463"/>
                </a:solidFill>
                <a:latin typeface="Noto Serif Display"/>
              </a:rPr>
              <a:t>    Hỡi anh em binh sĩ, tự vệ, dân quân giờ cứu nước đã đến, ta phải hy sinh đến giọt máu cuối cùng để giữ gìn đất nước…”.</a:t>
            </a:r>
          </a:p>
          <a:p>
            <a:pPr algn="just">
              <a:lnSpc>
                <a:spcPts val="2901"/>
              </a:lnSpc>
            </a:pPr>
            <a:r>
              <a:rPr lang="en-US" sz="2072">
                <a:solidFill>
                  <a:srgbClr val="CA7463"/>
                </a:solidFill>
                <a:latin typeface="Noto Serif Display"/>
              </a:rPr>
              <a:t> </a:t>
            </a:r>
          </a:p>
        </p:txBody>
      </p:sp>
      <p:sp>
        <p:nvSpPr>
          <p:cNvPr id="12" name="TextBox 12"/>
          <p:cNvSpPr txBox="1"/>
          <p:nvPr/>
        </p:nvSpPr>
        <p:spPr>
          <a:xfrm>
            <a:off x="9788553" y="8251817"/>
            <a:ext cx="8499447" cy="692150"/>
          </a:xfrm>
          <a:prstGeom prst="rect">
            <a:avLst/>
          </a:prstGeom>
        </p:spPr>
        <p:txBody>
          <a:bodyPr lIns="0" tIns="0" rIns="0" bIns="0" rtlCol="0" anchor="t">
            <a:spAutoFit/>
          </a:bodyPr>
          <a:lstStyle/>
          <a:p>
            <a:pPr algn="ctr">
              <a:lnSpc>
                <a:spcPts val="2799"/>
              </a:lnSpc>
            </a:pPr>
            <a:r>
              <a:rPr lang="en-US" sz="1999">
                <a:solidFill>
                  <a:srgbClr val="CA7463"/>
                </a:solidFill>
                <a:latin typeface="Noto Serif Display"/>
              </a:rPr>
              <a:t>Lời kêu gọi toàn quốc kháng chiến của Chủ tịch Hồ Chí Minh </a:t>
            </a:r>
          </a:p>
          <a:p>
            <a:pPr algn="ctr">
              <a:lnSpc>
                <a:spcPts val="2799"/>
              </a:lnSpc>
            </a:pPr>
            <a:r>
              <a:rPr lang="en-US" sz="1999">
                <a:solidFill>
                  <a:srgbClr val="CA7463"/>
                </a:solidFill>
                <a:latin typeface="Noto Serif Display"/>
              </a:rPr>
              <a:t>ngày 19/12/1946</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p:txBody>
      </p:sp>
      <p:grpSp>
        <p:nvGrpSpPr>
          <p:cNvPr id="3" name="Group 3"/>
          <p:cNvGrpSpPr/>
          <p:nvPr/>
        </p:nvGrpSpPr>
        <p:grpSpPr>
          <a:xfrm>
            <a:off x="4659617" y="258297"/>
            <a:ext cx="8761058" cy="1332571"/>
            <a:chExt cx="2307439" cy="350965"/>
          </a:xfrm>
        </p:grpSpPr>
        <p:sp>
          <p:nvSpPr>
            <p:cNvPr id="4" name="Freeform 4"/>
            <p:cNvSpPr/>
            <p:nvPr/>
          </p:nvSpPr>
          <p:spPr>
            <a:xfrm>
              <a:off x="0" y="0"/>
              <a:ext cx="2307439" cy="350965"/>
            </a:xfrm>
            <a:custGeom>
              <a:rect l="l" t="t" r="r" b="b"/>
              <a:pathLst>
                <a:path w="2307439" h="350965">
                  <a:moveTo>
                    <a:pt x="39765" y="0"/>
                  </a:moveTo>
                  <a:lnTo>
                    <a:pt x="2267674" y="0"/>
                  </a:lnTo>
                  <a:cubicBezTo>
                    <a:pt x="2289636" y="0"/>
                    <a:pt x="2307439" y="17804"/>
                    <a:pt x="2307439" y="39765"/>
                  </a:cubicBezTo>
                  <a:lnTo>
                    <a:pt x="2307439" y="311200"/>
                  </a:lnTo>
                  <a:cubicBezTo>
                    <a:pt x="2307439" y="333162"/>
                    <a:pt x="2289636" y="350965"/>
                    <a:pt x="2267674" y="350965"/>
                  </a:cubicBezTo>
                  <a:lnTo>
                    <a:pt x="39765" y="350965"/>
                  </a:lnTo>
                  <a:cubicBezTo>
                    <a:pt x="17804" y="350965"/>
                    <a:pt x="0" y="333162"/>
                    <a:pt x="0" y="311200"/>
                  </a:cubicBezTo>
                  <a:lnTo>
                    <a:pt x="0" y="39765"/>
                  </a:lnTo>
                  <a:cubicBezTo>
                    <a:pt x="0" y="17804"/>
                    <a:pt x="17804" y="0"/>
                    <a:pt x="39765" y="0"/>
                  </a:cubicBezTo>
                  <a:close/>
                </a:path>
              </a:pathLst>
            </a:custGeom>
            <a:solidFill>
              <a:srgbClr val="FFFFFF"/>
            </a:solidFill>
            <a:ln w="57150" cap="rnd">
              <a:solidFill>
                <a:srgbClr val="AD241E"/>
              </a:solidFill>
              <a:prstDash val="solid"/>
              <a:round/>
            </a:ln>
          </p:spPr>
          <p:txBody>
            <a:bodyPr/>
            <a:lstStyle/>
            <a:p/>
          </p:txBody>
        </p:sp>
        <p:sp>
          <p:nvSpPr>
            <p:cNvPr id="5" name="TextBox 5"/>
            <p:cNvSpPr txBox="1"/>
            <p:nvPr/>
          </p:nvSpPr>
          <p:spPr>
            <a:xfrm>
              <a:off x="0" y="-38100"/>
              <a:ext cx="2307439" cy="3890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3074">
            <a:off x="4885124" y="392631"/>
            <a:ext cx="1751937" cy="1063903"/>
          </a:xfrm>
          <a:custGeom>
            <a:rect l="l" t="t" r="r" b="b"/>
            <a:pathLst>
              <a:path w="1751937" h="1063903">
                <a:moveTo>
                  <a:pt x="0" y="0"/>
                </a:moveTo>
                <a:lnTo>
                  <a:pt x="1751937" y="0"/>
                </a:lnTo>
                <a:lnTo>
                  <a:pt x="1751937" y="1063903"/>
                </a:lnTo>
                <a:lnTo>
                  <a:pt x="0" y="10639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p:txBody>
      </p:sp>
      <p:sp>
        <p:nvSpPr>
          <p:cNvPr id="7" name="TextBox 7"/>
          <p:cNvSpPr txBox="1"/>
          <p:nvPr/>
        </p:nvSpPr>
        <p:spPr>
          <a:xfrm>
            <a:off x="4848372" y="470553"/>
            <a:ext cx="10073630" cy="803284"/>
          </a:xfrm>
          <a:prstGeom prst="rect">
            <a:avLst/>
          </a:prstGeom>
        </p:spPr>
        <p:txBody>
          <a:bodyPr lIns="0" tIns="0" rIns="0" bIns="0" rtlCol="0" anchor="t">
            <a:spAutoFit/>
          </a:bodyPr>
          <a:lstStyle/>
          <a:p>
            <a:pPr algn="ctr">
              <a:lnSpc>
                <a:spcPts val="6400"/>
              </a:lnSpc>
              <a:spcBef>
                <a:spcPct val="0"/>
              </a:spcBef>
            </a:pPr>
            <a:r>
              <a:rPr lang="en-US" sz="4604" spc="313">
                <a:solidFill>
                  <a:srgbClr val="CA7463"/>
                </a:solidFill>
                <a:latin typeface="Rokkitt Bold"/>
              </a:rPr>
              <a:t>GÓC NHÌN LỊCH SỬ</a:t>
            </a:r>
          </a:p>
        </p:txBody>
      </p:sp>
      <p:sp>
        <p:nvSpPr>
          <p:cNvPr id="8" name="TextBox 8"/>
          <p:cNvSpPr txBox="1"/>
          <p:nvPr/>
        </p:nvSpPr>
        <p:spPr>
          <a:xfrm>
            <a:off x="500717" y="2105306"/>
            <a:ext cx="17286567" cy="523874"/>
          </a:xfrm>
          <a:prstGeom prst="rect">
            <a:avLst/>
          </a:prstGeom>
        </p:spPr>
        <p:txBody>
          <a:bodyPr lIns="0" tIns="0" rIns="0" bIns="0" rtlCol="0" anchor="t">
            <a:spAutoFit/>
          </a:bodyPr>
          <a:lstStyle/>
          <a:p>
            <a:pPr algn="ctr">
              <a:lnSpc>
                <a:spcPts val="4200"/>
              </a:lnSpc>
            </a:pPr>
            <a:r>
              <a:rPr lang="en-US" sz="3000">
                <a:solidFill>
                  <a:srgbClr val="CA7463"/>
                </a:solidFill>
                <a:latin typeface="DejaVu Serif Bold"/>
              </a:rPr>
              <a:t>KỶ NIỆM 77 NĂM NGÀY TOÀN QUỐC KHÁNG CHIẾN (19/12/1946 - 19/12/2023) </a:t>
            </a:r>
          </a:p>
        </p:txBody>
      </p:sp>
      <p:sp>
        <p:nvSpPr>
          <p:cNvPr id="9" name="Freeform 9"/>
          <p:cNvSpPr/>
          <p:nvPr/>
        </p:nvSpPr>
        <p:spPr>
          <a:xfrm>
            <a:off x="0" y="0"/>
            <a:ext cx="9613406" cy="12327822"/>
          </a:xfrm>
          <a:custGeom>
            <a:rect l="l" t="t" r="r" b="b"/>
            <a:pathLst>
              <a:path w="9613406" h="12327822">
                <a:moveTo>
                  <a:pt x="0" y="0"/>
                </a:moveTo>
                <a:lnTo>
                  <a:pt x="9613406" y="0"/>
                </a:lnTo>
                <a:lnTo>
                  <a:pt x="9613406" y="12327822"/>
                </a:lnTo>
                <a:lnTo>
                  <a:pt x="0" y="12327822"/>
                </a:lnTo>
                <a:lnTo>
                  <a:pt x="0" y="0"/>
                </a:lnTo>
                <a:close/>
              </a:path>
            </a:pathLst>
          </a:custGeom>
          <a:blipFill>
            <a:blip r:embed="rId5">
              <a:alphaModFix amt="7999"/>
            </a:blip>
            <a:stretch>
              <a:fillRect t="-4596" b="-4596"/>
            </a:stretch>
          </a:blipFill>
        </p:spPr>
        <p:txBody>
          <a:bodyPr/>
          <a:lstStyle/>
          <a:p/>
        </p:txBody>
      </p:sp>
      <p:sp>
        <p:nvSpPr>
          <p:cNvPr id="10" name="Freeform 10"/>
          <p:cNvSpPr/>
          <p:nvPr/>
        </p:nvSpPr>
        <p:spPr>
          <a:xfrm>
            <a:off x="10290648" y="3433396"/>
            <a:ext cx="6604859" cy="4052305"/>
          </a:xfrm>
          <a:custGeom>
            <a:rect l="l" t="t" r="r" b="b"/>
            <a:pathLst>
              <a:path w="6604859" h="4052305">
                <a:moveTo>
                  <a:pt x="0" y="0"/>
                </a:moveTo>
                <a:lnTo>
                  <a:pt x="6604859" y="0"/>
                </a:lnTo>
                <a:lnTo>
                  <a:pt x="6604859" y="4052305"/>
                </a:lnTo>
                <a:lnTo>
                  <a:pt x="0" y="4052305"/>
                </a:lnTo>
                <a:lnTo>
                  <a:pt x="0" y="0"/>
                </a:lnTo>
                <a:close/>
              </a:path>
            </a:pathLst>
          </a:custGeom>
          <a:blipFill>
            <a:blip r:embed="rId6"/>
            <a:stretch>
              <a:fillRect/>
            </a:stretch>
          </a:blipFill>
        </p:spPr>
        <p:txBody>
          <a:bodyPr/>
          <a:lstStyle/>
          <a:p/>
        </p:txBody>
      </p:sp>
      <p:sp>
        <p:nvSpPr>
          <p:cNvPr id="11" name="TextBox 11"/>
          <p:cNvSpPr txBox="1"/>
          <p:nvPr/>
        </p:nvSpPr>
        <p:spPr>
          <a:xfrm>
            <a:off x="914891" y="2967353"/>
            <a:ext cx="7783624" cy="7855655"/>
          </a:xfrm>
          <a:prstGeom prst="rect">
            <a:avLst/>
          </a:prstGeom>
        </p:spPr>
        <p:txBody>
          <a:bodyPr lIns="0" tIns="0" rIns="0" bIns="0" rtlCol="0" anchor="t">
            <a:spAutoFit/>
          </a:bodyPr>
          <a:lstStyle/>
          <a:p>
            <a:pPr algn="just">
              <a:lnSpc>
                <a:spcPts val="2761"/>
              </a:lnSpc>
            </a:pPr>
            <a:r>
              <a:rPr lang="en-US" sz="1972">
                <a:solidFill>
                  <a:srgbClr val="CA7463"/>
                </a:solidFill>
                <a:latin typeface="Noto Serif Display"/>
              </a:rPr>
              <a:t>    Sau Cách mạng Tháng tám 1945, thực dân Pháp tìm mọi cách thục hiện dã tâm xâm lược nước ta một lần nữa. Bội ước Hiệp định sơ bộ 6/3/1945 và Thoả ước 19/4/1945, thực dân Pháp ráo riết tăng cường lực lượng và đến tháng 11/1946, số quân của chúng đã lên tới 10 vạn. Chúng lần lượt cho quân đổ bộ trái phép vào Đà Nẵng, Đồ Sơn, Cát Bà đánh chiếm Hải Phòng, Lạng Sơn và chuẩn bị kế hoạch đánh vào cơ quan đầu não của ta ở thủ đô Hà Nội.</a:t>
            </a:r>
          </a:p>
          <a:p>
            <a:pPr algn="just">
              <a:lnSpc>
                <a:spcPts val="2761"/>
              </a:lnSpc>
            </a:pPr>
            <a:r>
              <a:rPr lang="en-US" sz="1972">
                <a:solidFill>
                  <a:srgbClr val="CA7463"/>
                </a:solidFill>
                <a:latin typeface="Noto Serif Display"/>
              </a:rPr>
              <a:t>    Ngày 18 và 19/12/1946, hội nghị mở rộng Ban chấp hành Trung Ương Đảng họp khẩn cấp ở Vạn Phúc, Hà Đông quyết định phát động cả nước kháng chiến và chỉ ra đường lối kháng chiến lâu dài.</a:t>
            </a:r>
          </a:p>
          <a:p>
            <a:pPr algn="just">
              <a:lnSpc>
                <a:spcPts val="2761"/>
              </a:lnSpc>
            </a:pPr>
            <a:r>
              <a:rPr lang="en-US" sz="1972">
                <a:solidFill>
                  <a:srgbClr val="CA7463"/>
                </a:solidFill>
                <a:latin typeface="Noto Serif Display"/>
              </a:rPr>
              <a:t>    Đáp lời kêu gọi cứu nước của Chủ tịch Hồ Chí Minh, theo đường lối kháng chiến đúng đắn do Đảng vạch ra, thanh niên cả nước cùng toàn dân nhất tề đứng lên giết giặc cứu nước. Đêm 19/12/1946, tiếng súng giết giặc của thủ đô Hà Nội đã nổ, mở đầu cuộc kháng chiến. Quân và dân cả nước cũng đã vùng lên kháng chiến và giành được hết thắng lợi này đến thắng lợi khác, giữ vững độc lập, chủ quyền dân tộc ta.</a:t>
            </a:r>
          </a:p>
          <a:p>
            <a:pPr algn="just">
              <a:lnSpc>
                <a:spcPts val="2761"/>
              </a:lnSpc>
            </a:pPr>
            <a:endParaRPr lang="en-US" sz="1972">
              <a:solidFill>
                <a:srgbClr val="CA7463"/>
              </a:solidFill>
              <a:latin typeface="Noto Serif Display"/>
            </a:endParaRPr>
          </a:p>
          <a:p>
            <a:pPr algn="just">
              <a:lnSpc>
                <a:spcPts val="2621"/>
              </a:lnSpc>
            </a:pPr>
            <a:r>
              <a:rPr lang="en-US" sz="1872">
                <a:solidFill>
                  <a:srgbClr val="CA7463"/>
                </a:solidFill>
                <a:latin typeface="Noto Serif Display"/>
              </a:rPr>
              <a:t>                                                                          Nguồn: baotanglichsutphcm.com</a:t>
            </a:r>
          </a:p>
          <a:p>
            <a:pPr algn="just">
              <a:lnSpc>
                <a:spcPts val="2761"/>
              </a:lnSpc>
            </a:pPr>
            <a:endParaRPr lang="en-US" sz="1872">
              <a:solidFill>
                <a:srgbClr val="CA7463"/>
              </a:solidFill>
              <a:latin typeface="Noto Serif Display"/>
            </a:endParaRPr>
          </a:p>
          <a:p>
            <a:pPr algn="just">
              <a:lnSpc>
                <a:spcPts val="2761"/>
              </a:lnSpc>
            </a:pPr>
            <a:endParaRPr lang="en-US" sz="1872">
              <a:solidFill>
                <a:srgbClr val="CA7463"/>
              </a:solidFill>
              <a:latin typeface="Noto Serif Display"/>
            </a:endParaRPr>
          </a:p>
          <a:p>
            <a:pPr algn="just">
              <a:lnSpc>
                <a:spcPts val="2761"/>
              </a:lnSpc>
            </a:pPr>
            <a:r>
              <a:rPr lang="en-US" sz="1972">
                <a:solidFill>
                  <a:srgbClr val="CA7463"/>
                </a:solidFill>
                <a:latin typeface="Noto Serif Display"/>
              </a:rPr>
              <a:t> </a:t>
            </a:r>
          </a:p>
        </p:txBody>
      </p:sp>
      <p:sp>
        <p:nvSpPr>
          <p:cNvPr id="12" name="TextBox 12"/>
          <p:cNvSpPr txBox="1"/>
          <p:nvPr/>
        </p:nvSpPr>
        <p:spPr>
          <a:xfrm>
            <a:off x="10026753" y="7827119"/>
            <a:ext cx="7484889" cy="692150"/>
          </a:xfrm>
          <a:prstGeom prst="rect">
            <a:avLst/>
          </a:prstGeom>
        </p:spPr>
        <p:txBody>
          <a:bodyPr lIns="0" tIns="0" rIns="0" bIns="0" rtlCol="0" anchor="t">
            <a:spAutoFit/>
          </a:bodyPr>
          <a:lstStyle/>
          <a:p>
            <a:pPr algn="ctr">
              <a:lnSpc>
                <a:spcPts val="2799"/>
              </a:lnSpc>
            </a:pPr>
            <a:r>
              <a:rPr lang="en-US" sz="1999">
                <a:solidFill>
                  <a:srgbClr val="CA7463"/>
                </a:solidFill>
                <a:latin typeface="Noto Serif Display Italics"/>
              </a:rPr>
              <a:t>Phát lệnh toàn quốc khác chiến tại các của ngõ Thủ đô Hà Nội. </a:t>
            </a:r>
          </a:p>
          <a:p>
            <a:pPr algn="ctr">
              <a:lnSpc>
                <a:spcPts val="2799"/>
              </a:lnSpc>
            </a:pPr>
            <a:r>
              <a:rPr lang="en-US" sz="1999">
                <a:solidFill>
                  <a:srgbClr val="CA7463"/>
                </a:solidFill>
                <a:latin typeface="Noto Serif Display Italics"/>
              </a:rPr>
              <a:t>(Ảnh: Tư liệu/TTXVN)</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p:txBody>
      </p:sp>
      <p:sp>
        <p:nvSpPr>
          <p:cNvPr id="3" name="Freeform 3"/>
          <p:cNvSpPr/>
          <p:nvPr/>
        </p:nvSpPr>
        <p:spPr>
          <a:xfrm>
            <a:off x="0" y="0"/>
            <a:ext cx="9613406" cy="12327822"/>
          </a:xfrm>
          <a:custGeom>
            <a:rect l="l" t="t" r="r" b="b"/>
            <a:pathLst>
              <a:path w="9613406" h="12327822">
                <a:moveTo>
                  <a:pt x="0" y="0"/>
                </a:moveTo>
                <a:lnTo>
                  <a:pt x="9613406" y="0"/>
                </a:lnTo>
                <a:lnTo>
                  <a:pt x="9613406" y="12327822"/>
                </a:lnTo>
                <a:lnTo>
                  <a:pt x="0" y="12327822"/>
                </a:lnTo>
                <a:lnTo>
                  <a:pt x="0" y="0"/>
                </a:lnTo>
                <a:close/>
              </a:path>
            </a:pathLst>
          </a:custGeom>
          <a:blipFill>
            <a:blip r:embed="rId3">
              <a:alphaModFix amt="7999"/>
            </a:blip>
            <a:stretch>
              <a:fillRect t="-4596" b="-4596"/>
            </a:stretch>
          </a:blipFill>
        </p:spPr>
        <p:txBody>
          <a:bodyPr/>
          <a:lstStyle/>
          <a:p/>
        </p:txBody>
      </p:sp>
      <p:sp>
        <p:nvSpPr>
          <p:cNvPr id="4" name="Freeform 4"/>
          <p:cNvSpPr/>
          <p:nvPr/>
        </p:nvSpPr>
        <p:spPr>
          <a:xfrm>
            <a:off x="12988736" y="487749"/>
            <a:ext cx="3444761" cy="9453058"/>
          </a:xfrm>
          <a:custGeom>
            <a:rect l="l" t="t" r="r" b="b"/>
            <a:pathLst>
              <a:path w="3444761" h="9453058">
                <a:moveTo>
                  <a:pt x="0" y="0"/>
                </a:moveTo>
                <a:lnTo>
                  <a:pt x="3444761" y="0"/>
                </a:lnTo>
                <a:lnTo>
                  <a:pt x="3444761" y="9453058"/>
                </a:lnTo>
                <a:lnTo>
                  <a:pt x="0" y="9453058"/>
                </a:lnTo>
                <a:lnTo>
                  <a:pt x="0" y="0"/>
                </a:lnTo>
                <a:close/>
              </a:path>
            </a:pathLst>
          </a:custGeom>
          <a:blipFill>
            <a:blip r:embed="rId4"/>
            <a:stretch>
              <a:fillRect t="-6410" b="-3877"/>
            </a:stretch>
          </a:blipFill>
        </p:spPr>
        <p:txBody>
          <a:bodyPr/>
          <a:lstStyle/>
          <a:p/>
        </p:txBody>
      </p:sp>
      <p:grpSp>
        <p:nvGrpSpPr>
          <p:cNvPr id="5" name="Group 5"/>
          <p:cNvGrpSpPr/>
          <p:nvPr/>
        </p:nvGrpSpPr>
        <p:grpSpPr>
          <a:xfrm>
            <a:off x="5207279" y="487749"/>
            <a:ext cx="7096431" cy="1055458"/>
            <a:chExt cx="9461908" cy="1407277"/>
          </a:xfrm>
        </p:grpSpPr>
        <p:grpSp>
          <p:nvGrpSpPr>
            <p:cNvPr id="6" name="Group 6"/>
            <p:cNvGrpSpPr/>
            <p:nvPr/>
          </p:nvGrpSpPr>
          <p:grpSpPr>
            <a:xfrm>
              <a:off x="0" y="0"/>
              <a:ext cx="8846359" cy="1407277"/>
              <a:chExt cx="1815638" cy="288831"/>
            </a:xfrm>
          </p:grpSpPr>
          <p:sp>
            <p:nvSpPr>
              <p:cNvPr id="7" name="Freeform 7"/>
              <p:cNvSpPr/>
              <p:nvPr/>
            </p:nvSpPr>
            <p:spPr>
              <a:xfrm>
                <a:off x="0" y="0"/>
                <a:ext cx="1815638" cy="288831"/>
              </a:xfrm>
              <a:custGeom>
                <a:rect l="l" t="t" r="r" b="b"/>
                <a:pathLst>
                  <a:path w="1815638" h="288831">
                    <a:moveTo>
                      <a:pt x="52509" y="0"/>
                    </a:moveTo>
                    <a:lnTo>
                      <a:pt x="1763129" y="0"/>
                    </a:lnTo>
                    <a:cubicBezTo>
                      <a:pt x="1777055" y="0"/>
                      <a:pt x="1790411" y="5532"/>
                      <a:pt x="1800258" y="15380"/>
                    </a:cubicBezTo>
                    <a:cubicBezTo>
                      <a:pt x="1810106" y="25227"/>
                      <a:pt x="1815638" y="38583"/>
                      <a:pt x="1815638" y="52509"/>
                    </a:cubicBezTo>
                    <a:lnTo>
                      <a:pt x="1815638" y="236322"/>
                    </a:lnTo>
                    <a:cubicBezTo>
                      <a:pt x="1815638" y="265322"/>
                      <a:pt x="1792129" y="288831"/>
                      <a:pt x="1763129" y="288831"/>
                    </a:cubicBezTo>
                    <a:lnTo>
                      <a:pt x="52509" y="288831"/>
                    </a:lnTo>
                    <a:cubicBezTo>
                      <a:pt x="38583" y="288831"/>
                      <a:pt x="25227" y="283299"/>
                      <a:pt x="15380" y="273452"/>
                    </a:cubicBezTo>
                    <a:cubicBezTo>
                      <a:pt x="5532" y="263604"/>
                      <a:pt x="0" y="250248"/>
                      <a:pt x="0" y="236322"/>
                    </a:cubicBezTo>
                    <a:lnTo>
                      <a:pt x="0" y="52509"/>
                    </a:lnTo>
                    <a:cubicBezTo>
                      <a:pt x="0" y="23509"/>
                      <a:pt x="23509" y="0"/>
                      <a:pt x="52509" y="0"/>
                    </a:cubicBezTo>
                    <a:close/>
                  </a:path>
                </a:pathLst>
              </a:custGeom>
              <a:solidFill>
                <a:srgbClr val="FFFFFF"/>
              </a:solidFill>
              <a:ln w="57150" cap="rnd">
                <a:solidFill>
                  <a:srgbClr val="096038"/>
                </a:solidFill>
                <a:prstDash val="solid"/>
                <a:round/>
              </a:ln>
            </p:spPr>
            <p:txBody>
              <a:bodyPr/>
              <a:lstStyle/>
              <a:p/>
            </p:txBody>
          </p:sp>
          <p:sp>
            <p:nvSpPr>
              <p:cNvPr id="8" name="TextBox 8"/>
              <p:cNvSpPr txBox="1"/>
              <p:nvPr/>
            </p:nvSpPr>
            <p:spPr>
              <a:xfrm>
                <a:off x="0" y="-38100"/>
                <a:ext cx="1815638" cy="32693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253074">
              <a:off x="322724" y="130600"/>
              <a:ext cx="1887251" cy="1146076"/>
            </a:xfrm>
            <a:custGeom>
              <a:rect l="l" t="t" r="r" b="b"/>
              <a:pathLst>
                <a:path w="1887251" h="1146076">
                  <a:moveTo>
                    <a:pt x="0" y="0"/>
                  </a:moveTo>
                  <a:lnTo>
                    <a:pt x="1887251" y="0"/>
                  </a:lnTo>
                  <a:lnTo>
                    <a:pt x="1887251" y="1146076"/>
                  </a:lnTo>
                  <a:lnTo>
                    <a:pt x="0" y="114607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p:txBody>
        </p:sp>
        <p:sp>
          <p:nvSpPr>
            <p:cNvPr id="10" name="TextBox 10"/>
            <p:cNvSpPr txBox="1"/>
            <p:nvPr/>
          </p:nvSpPr>
          <p:spPr>
            <a:xfrm>
              <a:off x="1266349" y="199319"/>
              <a:ext cx="8195559" cy="922914"/>
            </a:xfrm>
            <a:prstGeom prst="rect">
              <a:avLst/>
            </a:prstGeom>
          </p:spPr>
          <p:txBody>
            <a:bodyPr lIns="0" tIns="0" rIns="0" bIns="0" rtlCol="0" anchor="t">
              <a:spAutoFit/>
            </a:bodyPr>
            <a:lstStyle/>
            <a:p>
              <a:pPr algn="ctr">
                <a:lnSpc>
                  <a:spcPts val="5753"/>
                </a:lnSpc>
                <a:spcBef>
                  <a:spcPct val="0"/>
                </a:spcBef>
              </a:pPr>
              <a:r>
                <a:rPr lang="en-US" sz="4139" spc="281">
                  <a:solidFill>
                    <a:srgbClr val="096038"/>
                  </a:solidFill>
                  <a:latin typeface="Rokkitt Bold"/>
                </a:rPr>
                <a:t>GÓC TRI THỨC</a:t>
              </a:r>
            </a:p>
          </p:txBody>
        </p:sp>
      </p:grpSp>
      <p:sp>
        <p:nvSpPr>
          <p:cNvPr id="11" name="TextBox 11"/>
          <p:cNvSpPr txBox="1"/>
          <p:nvPr/>
        </p:nvSpPr>
        <p:spPr>
          <a:xfrm>
            <a:off x="1505353" y="2692058"/>
            <a:ext cx="10572640" cy="5006339"/>
          </a:xfrm>
          <a:prstGeom prst="rect">
            <a:avLst/>
          </a:prstGeom>
        </p:spPr>
        <p:txBody>
          <a:bodyPr lIns="0" tIns="0" rIns="0" bIns="0" rtlCol="0" anchor="t">
            <a:spAutoFit/>
          </a:bodyPr>
          <a:lstStyle/>
          <a:p>
            <a:pPr algn="just">
              <a:lnSpc>
                <a:spcPts val="3360"/>
              </a:lnSpc>
            </a:pPr>
            <a:r>
              <a:rPr lang="en-US" sz="2400">
                <a:solidFill>
                  <a:srgbClr val="096038"/>
                </a:solidFill>
                <a:latin typeface="Noto Serif Display"/>
              </a:rPr>
              <a:t>        Hình ảnh và tên gọi Bộ đội Cụ Hồ là hiện tượng rất độc đáo trong lịch sử đấu tranh vũ trang của dân tộc Việt Nam nói chung và văn hóa quân sự Việt Nam nói riêng. Hiếm có dân tộc nào trên thế giới mà nhân dân lấy tên vị lãnh tụ tối cao của mình đặt cho quân đội. Đây vừa là tình cảm, vừa là niềm tin của quần chúng dành cho lực lượng vũ trang. Hiếm có một dân tộc nào mà hình ảnh người lính lại được toàn dân coi đó là hình mẫu của con người trong thời đại mới, để hết lòng tin yêu, quý trọng, động viên mọi thế hệ con cháu kế tiếp và noi theo gương sáng của Bộ đội Cụ Hồ như dân tộc Việt Nam ta. Bộ đội Cụ Hồ là cách gọi rất Việt Nam, thật gần gũi. Bộ đội Cụ Hồ không chỉ là tên gọi trìu mến mà nhân dân dành cho quân đội mà còn là một danh hiệu, một vinh dự lớn đối với những chiến sĩ của Quân đội nhân dân Việt Nam.</a:t>
            </a:r>
          </a:p>
        </p:txBody>
      </p:sp>
      <p:sp>
        <p:nvSpPr>
          <p:cNvPr id="12" name="TextBox 12"/>
          <p:cNvSpPr txBox="1"/>
          <p:nvPr/>
        </p:nvSpPr>
        <p:spPr>
          <a:xfrm>
            <a:off x="7227386" y="8140921"/>
            <a:ext cx="4850606" cy="382268"/>
          </a:xfrm>
          <a:prstGeom prst="rect">
            <a:avLst/>
          </a:prstGeom>
        </p:spPr>
        <p:txBody>
          <a:bodyPr lIns="0" tIns="0" rIns="0" bIns="0" rtlCol="0" anchor="t">
            <a:spAutoFit/>
          </a:bodyPr>
          <a:lstStyle/>
          <a:p>
            <a:pPr algn="ctr">
              <a:lnSpc>
                <a:spcPts val="3080"/>
              </a:lnSpc>
            </a:pPr>
            <a:r>
              <a:rPr lang="en-US" sz="2200">
                <a:solidFill>
                  <a:srgbClr val="096038"/>
                </a:solidFill>
                <a:latin typeface="DejaVu Serif Bold"/>
              </a:rPr>
              <a:t>Nguồn: Thông tấn xã Việt Nam</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p:txBody>
      </p:sp>
      <p:sp>
        <p:nvSpPr>
          <p:cNvPr id="3" name="Freeform 3"/>
          <p:cNvSpPr/>
          <p:nvPr/>
        </p:nvSpPr>
        <p:spPr>
          <a:xfrm>
            <a:off x="0" y="0"/>
            <a:ext cx="9613406" cy="12327822"/>
          </a:xfrm>
          <a:custGeom>
            <a:rect l="l" t="t" r="r" b="b"/>
            <a:pathLst>
              <a:path w="9613406" h="12327822">
                <a:moveTo>
                  <a:pt x="0" y="0"/>
                </a:moveTo>
                <a:lnTo>
                  <a:pt x="9613406" y="0"/>
                </a:lnTo>
                <a:lnTo>
                  <a:pt x="9613406" y="12327822"/>
                </a:lnTo>
                <a:lnTo>
                  <a:pt x="0" y="12327822"/>
                </a:lnTo>
                <a:lnTo>
                  <a:pt x="0" y="0"/>
                </a:lnTo>
                <a:close/>
              </a:path>
            </a:pathLst>
          </a:custGeom>
          <a:blipFill>
            <a:blip r:embed="rId3">
              <a:alphaModFix amt="7999"/>
            </a:blip>
            <a:stretch>
              <a:fillRect t="-4596" b="-4596"/>
            </a:stretch>
          </a:blipFill>
        </p:spPr>
        <p:txBody>
          <a:bodyPr/>
          <a:lstStyle/>
          <a:p/>
        </p:txBody>
      </p:sp>
      <p:grpSp>
        <p:nvGrpSpPr>
          <p:cNvPr id="4" name="Group 4"/>
          <p:cNvGrpSpPr/>
          <p:nvPr/>
        </p:nvGrpSpPr>
        <p:grpSpPr>
          <a:xfrm>
            <a:off x="5207279" y="348523"/>
            <a:ext cx="8309578" cy="1194684"/>
            <a:chOff x="0" y="-185635"/>
            <a:chExt cx="9240456" cy="1592912"/>
          </a:xfrm>
        </p:grpSpPr>
        <p:grpSp>
          <p:nvGrpSpPr>
            <p:cNvPr id="5" name="Group 5"/>
            <p:cNvGrpSpPr/>
            <p:nvPr/>
          </p:nvGrpSpPr>
          <p:grpSpPr>
            <a:xfrm>
              <a:off x="0" y="-185635"/>
              <a:ext cx="9240456" cy="1592912"/>
              <a:chOff x="0" y="-38100"/>
              <a:chExt cx="1896523" cy="326931"/>
            </a:xfrm>
          </p:grpSpPr>
          <p:sp>
            <p:nvSpPr>
              <p:cNvPr id="6" name="Freeform 6"/>
              <p:cNvSpPr/>
              <p:nvPr/>
            </p:nvSpPr>
            <p:spPr>
              <a:xfrm>
                <a:off x="0" y="0"/>
                <a:ext cx="1896523" cy="288831"/>
              </a:xfrm>
              <a:custGeom>
                <a:rect l="l" t="t" r="r" b="b"/>
                <a:pathLst>
                  <a:path w="1815638" h="288831">
                    <a:moveTo>
                      <a:pt x="52509" y="0"/>
                    </a:moveTo>
                    <a:lnTo>
                      <a:pt x="1763129" y="0"/>
                    </a:lnTo>
                    <a:cubicBezTo>
                      <a:pt x="1777055" y="0"/>
                      <a:pt x="1790411" y="5532"/>
                      <a:pt x="1800258" y="15380"/>
                    </a:cubicBezTo>
                    <a:cubicBezTo>
                      <a:pt x="1810106" y="25227"/>
                      <a:pt x="1815638" y="38583"/>
                      <a:pt x="1815638" y="52509"/>
                    </a:cubicBezTo>
                    <a:lnTo>
                      <a:pt x="1815638" y="236322"/>
                    </a:lnTo>
                    <a:cubicBezTo>
                      <a:pt x="1815638" y="265322"/>
                      <a:pt x="1792129" y="288831"/>
                      <a:pt x="1763129" y="288831"/>
                    </a:cubicBezTo>
                    <a:lnTo>
                      <a:pt x="52509" y="288831"/>
                    </a:lnTo>
                    <a:cubicBezTo>
                      <a:pt x="38583" y="288831"/>
                      <a:pt x="25227" y="283299"/>
                      <a:pt x="15380" y="273452"/>
                    </a:cubicBezTo>
                    <a:cubicBezTo>
                      <a:pt x="5532" y="263604"/>
                      <a:pt x="0" y="250248"/>
                      <a:pt x="0" y="236322"/>
                    </a:cubicBezTo>
                    <a:lnTo>
                      <a:pt x="0" y="52509"/>
                    </a:lnTo>
                    <a:cubicBezTo>
                      <a:pt x="0" y="23509"/>
                      <a:pt x="23509" y="0"/>
                      <a:pt x="52509" y="0"/>
                    </a:cubicBezTo>
                    <a:close/>
                  </a:path>
                </a:pathLst>
              </a:custGeom>
              <a:solidFill>
                <a:srgbClr val="FFFFFF"/>
              </a:solidFill>
              <a:ln w="57150" cap="rnd">
                <a:solidFill>
                  <a:srgbClr val="096038"/>
                </a:solidFill>
                <a:prstDash val="solid"/>
                <a:round/>
              </a:ln>
            </p:spPr>
            <p:txBody>
              <a:bodyPr/>
              <a:lstStyle/>
              <a:p/>
            </p:txBody>
          </p:sp>
          <p:sp>
            <p:nvSpPr>
              <p:cNvPr id="7" name="TextBox 7"/>
              <p:cNvSpPr txBox="1"/>
              <p:nvPr/>
            </p:nvSpPr>
            <p:spPr>
              <a:xfrm>
                <a:off x="0" y="-38100"/>
                <a:ext cx="1815638" cy="326931"/>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21346926">
              <a:off x="322724" y="179539"/>
              <a:ext cx="1887250" cy="1146076"/>
            </a:xfrm>
            <a:custGeom>
              <a:rect l="l" t="t" r="r" b="b"/>
              <a:pathLst>
                <a:path w="1887251" h="1146076">
                  <a:moveTo>
                    <a:pt x="0" y="0"/>
                  </a:moveTo>
                  <a:lnTo>
                    <a:pt x="1887251" y="0"/>
                  </a:lnTo>
                  <a:lnTo>
                    <a:pt x="1887251" y="1146076"/>
                  </a:lnTo>
                  <a:lnTo>
                    <a:pt x="0" y="11460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p:txBody>
        </p:sp>
        <p:sp>
          <p:nvSpPr>
            <p:cNvPr id="9" name="TextBox 9"/>
            <p:cNvSpPr txBox="1"/>
            <p:nvPr/>
          </p:nvSpPr>
          <p:spPr>
            <a:xfrm>
              <a:off x="2146467" y="256713"/>
              <a:ext cx="7093987" cy="991724"/>
            </a:xfrm>
            <a:prstGeom prst="rect">
              <a:avLst/>
            </a:prstGeom>
          </p:spPr>
          <p:txBody>
            <a:bodyPr wrap="square" lIns="0" tIns="0" rIns="0" bIns="0" rtlCol="0" anchor="t">
              <a:spAutoFit/>
            </a:bodyPr>
            <a:lstStyle/>
            <a:p>
              <a:pPr algn="ctr">
                <a:lnSpc>
                  <a:spcPts val="5753"/>
                </a:lnSpc>
                <a:spcBef>
                  <a:spcPct val="0"/>
                </a:spcBef>
              </a:pPr>
              <a:r>
                <a:rPr lang="en-US" sz="4139" spc="281">
                  <a:solidFill>
                    <a:srgbClr val="096038"/>
                  </a:solidFill>
                  <a:latin typeface="Rokkitt Bold"/>
                </a:rPr>
                <a:t>GÓC </a:t>
              </a:r>
              <a:r>
                <a:rPr lang="en-US" sz="4139" spc="281" smtClean="0">
                  <a:solidFill>
                    <a:srgbClr val="096038"/>
                  </a:solidFill>
                  <a:latin typeface="Rokkitt Bold"/>
                </a:rPr>
                <a:t>TUYÊN TRUYỀN</a:t>
              </a:r>
              <a:endParaRPr lang="en-US" sz="4139" spc="281">
                <a:solidFill>
                  <a:srgbClr val="096038"/>
                </a:solidFill>
                <a:latin typeface="Rokkitt Bold"/>
              </a:endParaRPr>
            </a:p>
          </p:txBody>
        </p:sp>
      </p:grpSp>
      <p:sp>
        <p:nvSpPr>
          <p:cNvPr id="10" name="Freeform 10"/>
          <p:cNvSpPr/>
          <p:nvPr/>
        </p:nvSpPr>
        <p:spPr>
          <a:xfrm>
            <a:off x="9888032" y="2730158"/>
            <a:ext cx="6977677" cy="4404658"/>
          </a:xfrm>
          <a:custGeom>
            <a:rect l="l" t="t" r="r" b="b"/>
            <a:pathLst>
              <a:path w="6977677" h="4404658">
                <a:moveTo>
                  <a:pt x="0" y="0"/>
                </a:moveTo>
                <a:lnTo>
                  <a:pt x="6977677" y="0"/>
                </a:lnTo>
                <a:lnTo>
                  <a:pt x="6977677" y="4404659"/>
                </a:lnTo>
                <a:lnTo>
                  <a:pt x="0" y="4404659"/>
                </a:lnTo>
                <a:lnTo>
                  <a:pt x="0" y="0"/>
                </a:lnTo>
                <a:close/>
              </a:path>
            </a:pathLst>
          </a:custGeom>
          <a:blipFill>
            <a:blip r:embed="rId6"/>
            <a:stretch>
              <a:fillRect/>
            </a:stretch>
          </a:blipFill>
        </p:spPr>
        <p:txBody>
          <a:bodyPr/>
          <a:lstStyle/>
          <a:p/>
        </p:txBody>
      </p:sp>
      <p:sp>
        <p:nvSpPr>
          <p:cNvPr id="11" name="TextBox 11"/>
          <p:cNvSpPr txBox="1"/>
          <p:nvPr/>
        </p:nvSpPr>
        <p:spPr>
          <a:xfrm>
            <a:off x="1313555" y="2951597"/>
            <a:ext cx="6986295" cy="5006339"/>
          </a:xfrm>
          <a:prstGeom prst="rect">
            <a:avLst/>
          </a:prstGeom>
        </p:spPr>
        <p:txBody>
          <a:bodyPr lIns="0" tIns="0" rIns="0" bIns="0" rtlCol="0" anchor="t">
            <a:spAutoFit/>
          </a:bodyPr>
          <a:lstStyle/>
          <a:p>
            <a:pPr algn="just">
              <a:lnSpc>
                <a:spcPts val="3360"/>
              </a:lnSpc>
            </a:pPr>
            <a:r>
              <a:rPr lang="en-US" sz="2400">
                <a:solidFill>
                  <a:srgbClr val="045279"/>
                </a:solidFill>
                <a:latin typeface="Noto Serif Display"/>
              </a:rPr>
              <a:t>        Sáng ngày 23/11/2023, nhân kỷ niệm ngày Di sản văn hóa Việt Nam lần thứ XVIII (23/11/2005 - 23/11/2023), Sở Văn hóa và Thể thao thành phố Hồ Chí Minh và Hội Di sản văn hóa phối hợp tổ chức lễ công bố quyết định xếp hạng di tích, bảo tàng.</a:t>
            </a:r>
          </a:p>
          <a:p>
            <a:pPr algn="just">
              <a:lnSpc>
                <a:spcPts val="3360"/>
              </a:lnSpc>
            </a:pPr>
            <a:r>
              <a:rPr lang="en-US" sz="2400">
                <a:solidFill>
                  <a:srgbClr val="045279"/>
                </a:solidFill>
                <a:latin typeface="Noto Serif Display"/>
              </a:rPr>
              <a:t>      Tại buổi lễ, ban tổ chức đã công bố Quyết định của Ủy ban nhân dân TP Hồ Chí Minh về việc xếp hạng di tích lịch sử-văn hóa, danh lam thắng cảnh cấp thành phố đối với Di tích kiến trúc nghệ thuật Nhà Thiếu nhi TP Hồ Chí Minh.</a:t>
            </a:r>
          </a:p>
          <a:p>
            <a:pPr algn="just">
              <a:lnSpc>
                <a:spcPts val="3360"/>
              </a:lnSpc>
            </a:pPr>
            <a:endParaRPr lang="en-US" sz="2400">
              <a:solidFill>
                <a:srgbClr val="045279"/>
              </a:solidFill>
              <a:latin typeface="Noto Serif Display"/>
            </a:endParaRPr>
          </a:p>
        </p:txBody>
      </p:sp>
      <p:sp>
        <p:nvSpPr>
          <p:cNvPr id="12" name="TextBox 12"/>
          <p:cNvSpPr txBox="1"/>
          <p:nvPr/>
        </p:nvSpPr>
        <p:spPr>
          <a:xfrm>
            <a:off x="9774411" y="7660298"/>
            <a:ext cx="7484889" cy="1044575"/>
          </a:xfrm>
          <a:prstGeom prst="rect">
            <a:avLst/>
          </a:prstGeom>
        </p:spPr>
        <p:txBody>
          <a:bodyPr lIns="0" tIns="0" rIns="0" bIns="0" rtlCol="0" anchor="t">
            <a:spAutoFit/>
          </a:bodyPr>
          <a:lstStyle/>
          <a:p>
            <a:pPr algn="ctr">
              <a:lnSpc>
                <a:spcPts val="2799"/>
              </a:lnSpc>
            </a:pPr>
            <a:r>
              <a:rPr lang="en-US" sz="1999">
                <a:solidFill>
                  <a:srgbClr val="3E82A3"/>
                </a:solidFill>
                <a:latin typeface="Noto Serif Display Italics"/>
              </a:rPr>
              <a:t>Di tích kiến trúc nghệ thuật Nhà Thiếu nhi Thành phố Hồ Chí Minh được xếp hạng Di tích cấp Thành phố </a:t>
            </a:r>
          </a:p>
          <a:p>
            <a:pPr algn="ctr">
              <a:lnSpc>
                <a:spcPts val="2799"/>
              </a:lnSpc>
            </a:pPr>
            <a:r>
              <a:rPr lang="en-US" sz="1999">
                <a:solidFill>
                  <a:srgbClr val="3E82A3"/>
                </a:solidFill>
                <a:latin typeface="Noto Serif Display Italics"/>
              </a:rPr>
              <a:t>(Ảnh: Nhà Thiếu nhi Thành phố)</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p:txBody>
      </p:sp>
      <p:sp>
        <p:nvSpPr>
          <p:cNvPr id="3" name="Freeform 3"/>
          <p:cNvSpPr/>
          <p:nvPr/>
        </p:nvSpPr>
        <p:spPr>
          <a:xfrm>
            <a:off x="0" y="0"/>
            <a:ext cx="9401056" cy="12327822"/>
          </a:xfrm>
          <a:custGeom>
            <a:rect l="l" t="t" r="r" b="b"/>
            <a:pathLst>
              <a:path w="9401056" h="12327822">
                <a:moveTo>
                  <a:pt x="0" y="0"/>
                </a:moveTo>
                <a:lnTo>
                  <a:pt x="9401056" y="0"/>
                </a:lnTo>
                <a:lnTo>
                  <a:pt x="9401056" y="12327822"/>
                </a:lnTo>
                <a:lnTo>
                  <a:pt x="0" y="12327822"/>
                </a:lnTo>
                <a:lnTo>
                  <a:pt x="0" y="0"/>
                </a:lnTo>
                <a:close/>
              </a:path>
            </a:pathLst>
          </a:custGeom>
          <a:blipFill>
            <a:blip r:embed="rId3">
              <a:alphaModFix amt="7999"/>
            </a:blip>
            <a:stretch>
              <a:fillRect t="-4596" r="-2258" b="-4596"/>
            </a:stretch>
          </a:blipFill>
        </p:spPr>
        <p:txBody>
          <a:bodyPr/>
          <a:lstStyle/>
          <a:p/>
        </p:txBody>
      </p:sp>
      <p:sp>
        <p:nvSpPr>
          <p:cNvPr id="10" name="TextBox 10"/>
          <p:cNvSpPr txBox="1"/>
          <p:nvPr/>
        </p:nvSpPr>
        <p:spPr>
          <a:xfrm>
            <a:off x="735000" y="3285027"/>
            <a:ext cx="8214188" cy="4747743"/>
          </a:xfrm>
          <a:prstGeom prst="rect">
            <a:avLst/>
          </a:prstGeom>
        </p:spPr>
        <p:txBody>
          <a:bodyPr lIns="0" tIns="0" rIns="0" bIns="0" rtlCol="0" anchor="t">
            <a:spAutoFit/>
          </a:bodyPr>
          <a:lstStyle/>
          <a:p>
            <a:pPr algn="just">
              <a:lnSpc>
                <a:spcPts val="2923"/>
              </a:lnSpc>
            </a:pPr>
            <a:r>
              <a:rPr lang="en-US" sz="2088">
                <a:solidFill>
                  <a:srgbClr val="084C6E"/>
                </a:solidFill>
                <a:latin typeface="Noto Serif Display"/>
              </a:rPr>
              <a:t>      Nhà Thiếu nhi thành phố Hồ Chí Minh thành lập từ ngày 01/6/1975 tại số 55 Nguyễn Đình Chiểu với tên gọi Câu lạc bộ Thiếu nhi, sau này được dời đến số 169 Nam Kỳ Khởi Nghĩa, phường Võ Thị Sáu, quận 3.</a:t>
            </a:r>
          </a:p>
          <a:p>
            <a:pPr algn="just">
              <a:lnSpc>
                <a:spcPts val="2923"/>
              </a:lnSpc>
            </a:pPr>
            <a:r>
              <a:rPr lang="en-US" sz="2088">
                <a:solidFill>
                  <a:srgbClr val="084C6E"/>
                </a:solidFill>
                <a:latin typeface="Noto Serif Display"/>
              </a:rPr>
              <a:t>Ngày 25/8/1976, Thành ủy quyết định giao cho Thành Đoàn tòa nhà nhằm tổ chức các hoạt động văn hóa, thể dục thể thao, khoa học kỹ thuật, vui chơi, giải trí, phát triển năng khiếu và rèn luyện kỹ năng cho thiếu nhi.</a:t>
            </a:r>
          </a:p>
          <a:p>
            <a:pPr algn="just">
              <a:lnSpc>
                <a:spcPts val="2923"/>
              </a:lnSpc>
            </a:pPr>
            <a:r>
              <a:rPr lang="en-US" sz="2088">
                <a:solidFill>
                  <a:srgbClr val="084C6E"/>
                </a:solidFill>
                <a:latin typeface="Noto Serif Display"/>
              </a:rPr>
              <a:t>     Ngày 20/4/1979, Câu lạc bộ Thiếu nhi TP được đổi tên thành Nhà văn hóa Thiếu nhi. Đến ngày 02/8/1986, UBND thành phố Hồ Chí Minh quyết định đổi tên thành Nhà Thiếu nhi thành phố Hồ Chí Minh cho đến nay.</a:t>
            </a:r>
          </a:p>
          <a:p>
            <a:pPr algn="just">
              <a:lnSpc>
                <a:spcPts val="2923"/>
              </a:lnSpc>
            </a:pPr>
            <a:r>
              <a:rPr lang="en-US" sz="2088">
                <a:solidFill>
                  <a:srgbClr val="084C6E"/>
                </a:solidFill>
                <a:latin typeface="Noto Serif Display"/>
              </a:rPr>
              <a:t>  </a:t>
            </a:r>
          </a:p>
        </p:txBody>
      </p:sp>
      <p:sp>
        <p:nvSpPr>
          <p:cNvPr id="11" name="Freeform 11"/>
          <p:cNvSpPr/>
          <p:nvPr/>
        </p:nvSpPr>
        <p:spPr>
          <a:xfrm>
            <a:off x="11077809" y="2990229"/>
            <a:ext cx="5040055" cy="3362437"/>
          </a:xfrm>
          <a:custGeom>
            <a:rect l="l" t="t" r="r" b="b"/>
            <a:pathLst>
              <a:path w="5040055" h="3362437">
                <a:moveTo>
                  <a:pt x="0" y="0"/>
                </a:moveTo>
                <a:lnTo>
                  <a:pt x="5040054" y="0"/>
                </a:lnTo>
                <a:lnTo>
                  <a:pt x="5040054" y="3362437"/>
                </a:lnTo>
                <a:lnTo>
                  <a:pt x="0" y="3362437"/>
                </a:lnTo>
                <a:lnTo>
                  <a:pt x="0" y="0"/>
                </a:lnTo>
                <a:close/>
              </a:path>
            </a:pathLst>
          </a:custGeom>
          <a:blipFill>
            <a:blip r:embed="rId4"/>
            <a:stretch>
              <a:fillRect/>
            </a:stretch>
          </a:blipFill>
        </p:spPr>
        <p:txBody>
          <a:bodyPr/>
          <a:lstStyle/>
          <a:p/>
        </p:txBody>
      </p:sp>
      <p:sp>
        <p:nvSpPr>
          <p:cNvPr id="12" name="TextBox 12"/>
          <p:cNvSpPr txBox="1"/>
          <p:nvPr/>
        </p:nvSpPr>
        <p:spPr>
          <a:xfrm>
            <a:off x="9589811" y="6621926"/>
            <a:ext cx="8016049" cy="3198761"/>
          </a:xfrm>
          <a:prstGeom prst="rect">
            <a:avLst/>
          </a:prstGeom>
        </p:spPr>
        <p:txBody>
          <a:bodyPr lIns="0" tIns="0" rIns="0" bIns="0" rtlCol="0" anchor="t">
            <a:spAutoFit/>
          </a:bodyPr>
          <a:lstStyle/>
          <a:p>
            <a:pPr algn="just">
              <a:lnSpc>
                <a:spcPts val="2853"/>
              </a:lnSpc>
            </a:pPr>
            <a:r>
              <a:rPr lang="en-US" sz="2037">
                <a:solidFill>
                  <a:srgbClr val="084C6E"/>
                </a:solidFill>
                <a:latin typeface="Noto Serif Display"/>
              </a:rPr>
              <a:t>        Năm 2015, tòa nhà Nhà Thiếu nhi TP (nằm trong khuôn viên Nhà Thiếu nhi) được trùng tu theo lối kiến trúc văn hóa Pháp, dành làm nơi trưng bày các hình ảnh, hiện vật gắn với lịch sử và phong trào hoạt động Đội của thành phố Hồ Chí Minh. Từ đây cũng chính thức đổi tên thành nhà truyền thống Đội Thiếu niên tiền phong Hồ Chí Minh. Nhà truyền thống có kiến trúc cổ, là một trong những công trình kiến trúc đủ tiêu chuẩn xếp hạng di tích kiến trúc nghệ thuật cần được bảo tồn.</a:t>
            </a:r>
          </a:p>
          <a:p>
            <a:pPr algn="just">
              <a:lnSpc>
                <a:spcPts val="2853"/>
              </a:lnSpc>
            </a:pPr>
            <a:endParaRPr lang="en-US" sz="2037">
              <a:solidFill>
                <a:srgbClr val="084C6E"/>
              </a:solidFill>
              <a:latin typeface="Noto Serif Display"/>
            </a:endParaRPr>
          </a:p>
        </p:txBody>
      </p:sp>
      <p:sp>
        <p:nvSpPr>
          <p:cNvPr id="13" name="TextBox 13"/>
          <p:cNvSpPr txBox="1"/>
          <p:nvPr/>
        </p:nvSpPr>
        <p:spPr>
          <a:xfrm>
            <a:off x="4294873" y="7985145"/>
            <a:ext cx="4184094" cy="349249"/>
          </a:xfrm>
          <a:prstGeom prst="rect">
            <a:avLst/>
          </a:prstGeom>
        </p:spPr>
        <p:txBody>
          <a:bodyPr lIns="0" tIns="0" rIns="0" bIns="0" rtlCol="0" anchor="t">
            <a:spAutoFit/>
          </a:bodyPr>
          <a:lstStyle/>
          <a:p>
            <a:pPr algn="r">
              <a:lnSpc>
                <a:spcPts val="2800"/>
              </a:lnSpc>
            </a:pPr>
            <a:r>
              <a:rPr lang="en-US" sz="2000">
                <a:solidFill>
                  <a:srgbClr val="084C6E"/>
                </a:solidFill>
                <a:latin typeface="Noto Serif Display Bold"/>
              </a:rPr>
              <a:t>Nguồn: Hội đồng Đội Trung ương</a:t>
            </a:r>
          </a:p>
        </p:txBody>
      </p:sp>
      <p:sp>
        <p:nvSpPr>
          <p:cNvPr id="14" name="Freeform 6"/>
          <p:cNvSpPr/>
          <p:nvPr/>
        </p:nvSpPr>
        <p:spPr>
          <a:xfrm>
            <a:off x="5207279" y="487750"/>
            <a:ext cx="8309578" cy="1055457"/>
          </a:xfrm>
          <a:custGeom>
            <a:rect l="l" t="t" r="r" b="b"/>
            <a:pathLst>
              <a:path w="1815638" h="288831">
                <a:moveTo>
                  <a:pt x="52509" y="0"/>
                </a:moveTo>
                <a:lnTo>
                  <a:pt x="1763129" y="0"/>
                </a:lnTo>
                <a:cubicBezTo>
                  <a:pt x="1777055" y="0"/>
                  <a:pt x="1790411" y="5532"/>
                  <a:pt x="1800258" y="15380"/>
                </a:cubicBezTo>
                <a:cubicBezTo>
                  <a:pt x="1810106" y="25227"/>
                  <a:pt x="1815638" y="38583"/>
                  <a:pt x="1815638" y="52509"/>
                </a:cubicBezTo>
                <a:lnTo>
                  <a:pt x="1815638" y="236322"/>
                </a:lnTo>
                <a:cubicBezTo>
                  <a:pt x="1815638" y="265322"/>
                  <a:pt x="1792129" y="288831"/>
                  <a:pt x="1763129" y="288831"/>
                </a:cubicBezTo>
                <a:lnTo>
                  <a:pt x="52509" y="288831"/>
                </a:lnTo>
                <a:cubicBezTo>
                  <a:pt x="38583" y="288831"/>
                  <a:pt x="25227" y="283299"/>
                  <a:pt x="15380" y="273452"/>
                </a:cubicBezTo>
                <a:cubicBezTo>
                  <a:pt x="5532" y="263604"/>
                  <a:pt x="0" y="250248"/>
                  <a:pt x="0" y="236322"/>
                </a:cubicBezTo>
                <a:lnTo>
                  <a:pt x="0" y="52509"/>
                </a:lnTo>
                <a:cubicBezTo>
                  <a:pt x="0" y="23509"/>
                  <a:pt x="23509" y="0"/>
                  <a:pt x="52509" y="0"/>
                </a:cubicBezTo>
                <a:close/>
              </a:path>
            </a:pathLst>
          </a:custGeom>
          <a:solidFill>
            <a:srgbClr val="FFFFFF"/>
          </a:solidFill>
          <a:ln w="57150" cap="rnd">
            <a:solidFill>
              <a:srgbClr val="096038"/>
            </a:solidFill>
            <a:prstDash val="solid"/>
            <a:round/>
          </a:ln>
        </p:spPr>
        <p:txBody>
          <a:bodyPr/>
          <a:lstStyle/>
          <a:p/>
        </p:txBody>
      </p:sp>
      <p:sp>
        <p:nvSpPr>
          <p:cNvPr id="15" name="Freeform 8"/>
          <p:cNvSpPr/>
          <p:nvPr/>
        </p:nvSpPr>
        <p:spPr>
          <a:xfrm rot="21346926">
            <a:off x="5497492" y="622404"/>
            <a:ext cx="1697130" cy="859557"/>
          </a:xfrm>
          <a:custGeom>
            <a:rect l="l" t="t" r="r" b="b"/>
            <a:pathLst>
              <a:path w="1887251" h="1146076">
                <a:moveTo>
                  <a:pt x="0" y="0"/>
                </a:moveTo>
                <a:lnTo>
                  <a:pt x="1887251" y="0"/>
                </a:lnTo>
                <a:lnTo>
                  <a:pt x="1887251" y="1146076"/>
                </a:lnTo>
                <a:lnTo>
                  <a:pt x="0" y="114607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p:txBody>
      </p:sp>
      <p:sp>
        <p:nvSpPr>
          <p:cNvPr id="16" name="TextBox 9"/>
          <p:cNvSpPr txBox="1"/>
          <p:nvPr/>
        </p:nvSpPr>
        <p:spPr>
          <a:xfrm>
            <a:off x="7137512" y="680284"/>
            <a:ext cx="6379343" cy="743793"/>
          </a:xfrm>
          <a:prstGeom prst="rect">
            <a:avLst/>
          </a:prstGeom>
        </p:spPr>
        <p:txBody>
          <a:bodyPr wrap="square" lIns="0" tIns="0" rIns="0" bIns="0" rtlCol="0" anchor="t">
            <a:spAutoFit/>
          </a:bodyPr>
          <a:lstStyle/>
          <a:p>
            <a:pPr algn="ctr">
              <a:lnSpc>
                <a:spcPts val="5753"/>
              </a:lnSpc>
              <a:spcBef>
                <a:spcPct val="0"/>
              </a:spcBef>
            </a:pPr>
            <a:r>
              <a:rPr lang="en-US" sz="4139" spc="281">
                <a:solidFill>
                  <a:srgbClr val="096038"/>
                </a:solidFill>
                <a:latin typeface="Rokkitt Bold"/>
              </a:rPr>
              <a:t>GÓC </a:t>
            </a:r>
            <a:r>
              <a:rPr lang="en-US" sz="4139" spc="281" smtClean="0">
                <a:solidFill>
                  <a:srgbClr val="096038"/>
                </a:solidFill>
                <a:latin typeface="Rokkitt Bold"/>
              </a:rPr>
              <a:t>TUYÊN TRUYỀN</a:t>
            </a:r>
            <a:endParaRPr lang="en-US" sz="4139" spc="281">
              <a:solidFill>
                <a:srgbClr val="096038"/>
              </a:solidFill>
              <a:latin typeface="Rokkitt Bold"/>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p:txBody>
      </p:sp>
      <p:grpSp>
        <p:nvGrpSpPr>
          <p:cNvPr id="3" name="Group 3"/>
          <p:cNvGrpSpPr/>
          <p:nvPr/>
        </p:nvGrpSpPr>
        <p:grpSpPr>
          <a:xfrm>
            <a:off x="-610736" y="9101865"/>
            <a:ext cx="2609662" cy="1940706"/>
            <a:chExt cx="687318" cy="511133"/>
          </a:xfrm>
        </p:grpSpPr>
        <p:sp>
          <p:nvSpPr>
            <p:cNvPr id="4" name="Freeform 4"/>
            <p:cNvSpPr/>
            <p:nvPr/>
          </p:nvSpPr>
          <p:spPr>
            <a:xfrm>
              <a:off x="0" y="0"/>
              <a:ext cx="687318" cy="511133"/>
            </a:xfrm>
            <a:custGeom>
              <a:rect l="l" t="t" r="r" b="b"/>
              <a:pathLst>
                <a:path w="687318" h="511133">
                  <a:moveTo>
                    <a:pt x="255566" y="0"/>
                  </a:moveTo>
                  <a:lnTo>
                    <a:pt x="431752" y="0"/>
                  </a:lnTo>
                  <a:cubicBezTo>
                    <a:pt x="572897" y="0"/>
                    <a:pt x="687318" y="114421"/>
                    <a:pt x="687318" y="255566"/>
                  </a:cubicBezTo>
                  <a:lnTo>
                    <a:pt x="687318" y="255566"/>
                  </a:lnTo>
                  <a:cubicBezTo>
                    <a:pt x="687318" y="396712"/>
                    <a:pt x="572897" y="511133"/>
                    <a:pt x="431752" y="511133"/>
                  </a:cubicBezTo>
                  <a:lnTo>
                    <a:pt x="255566" y="511133"/>
                  </a:lnTo>
                  <a:cubicBezTo>
                    <a:pt x="114421" y="511133"/>
                    <a:pt x="0" y="396712"/>
                    <a:pt x="0" y="255566"/>
                  </a:cubicBezTo>
                  <a:lnTo>
                    <a:pt x="0" y="255566"/>
                  </a:lnTo>
                  <a:cubicBezTo>
                    <a:pt x="0" y="114421"/>
                    <a:pt x="114421" y="0"/>
                    <a:pt x="255566" y="0"/>
                  </a:cubicBezTo>
                  <a:close/>
                </a:path>
              </a:pathLst>
            </a:custGeom>
            <a:solidFill>
              <a:srgbClr val="7CBFDF"/>
            </a:solidFill>
            <a:ln cap="rnd">
              <a:noFill/>
              <a:prstDash val="sysDot"/>
              <a:round/>
            </a:ln>
          </p:spPr>
          <p:txBody>
            <a:bodyPr/>
            <a:lstStyle/>
            <a:p/>
          </p:txBody>
        </p:sp>
        <p:sp>
          <p:nvSpPr>
            <p:cNvPr id="5" name="TextBox 5"/>
            <p:cNvSpPr txBox="1"/>
            <p:nvPr/>
          </p:nvSpPr>
          <p:spPr>
            <a:xfrm>
              <a:off x="0" y="-38100"/>
              <a:ext cx="687318" cy="54923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6328768" y="0"/>
            <a:ext cx="3504683" cy="1543050"/>
            <a:chExt cx="923044" cy="406400"/>
          </a:xfrm>
        </p:grpSpPr>
        <p:sp>
          <p:nvSpPr>
            <p:cNvPr id="7" name="Freeform 7"/>
            <p:cNvSpPr/>
            <p:nvPr/>
          </p:nvSpPr>
          <p:spPr>
            <a:xfrm>
              <a:off x="0" y="0"/>
              <a:ext cx="923044" cy="406400"/>
            </a:xfrm>
            <a:custGeom>
              <a:rect l="l" t="t" r="r" b="b"/>
              <a:pathLst>
                <a:path w="923043"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7CBFDF"/>
            </a:solidFill>
          </p:spPr>
          <p:txBody>
            <a:bodyPr/>
            <a:lstStyle/>
            <a:p/>
          </p:txBody>
        </p:sp>
        <p:sp>
          <p:nvSpPr>
            <p:cNvPr id="8" name="TextBox 8"/>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37951" y="1556429"/>
            <a:ext cx="17124752" cy="7545437"/>
            <a:chExt cx="4510223" cy="1987275"/>
          </a:xfrm>
        </p:grpSpPr>
        <p:sp>
          <p:nvSpPr>
            <p:cNvPr id="10" name="Freeform 10"/>
            <p:cNvSpPr/>
            <p:nvPr/>
          </p:nvSpPr>
          <p:spPr>
            <a:xfrm>
              <a:off x="0" y="0"/>
              <a:ext cx="4510223" cy="1987276"/>
            </a:xfrm>
            <a:custGeom>
              <a:rect l="l" t="t" r="r" b="b"/>
              <a:pathLst>
                <a:path w="4510223" h="1987276">
                  <a:moveTo>
                    <a:pt x="33907" y="0"/>
                  </a:moveTo>
                  <a:lnTo>
                    <a:pt x="4476316" y="0"/>
                  </a:lnTo>
                  <a:cubicBezTo>
                    <a:pt x="4495042" y="0"/>
                    <a:pt x="4510223" y="15181"/>
                    <a:pt x="4510223" y="33907"/>
                  </a:cubicBezTo>
                  <a:lnTo>
                    <a:pt x="4510223" y="1953369"/>
                  </a:lnTo>
                  <a:cubicBezTo>
                    <a:pt x="4510223" y="1962362"/>
                    <a:pt x="4506651" y="1970986"/>
                    <a:pt x="4500292" y="1977345"/>
                  </a:cubicBezTo>
                  <a:cubicBezTo>
                    <a:pt x="4493933" y="1983703"/>
                    <a:pt x="4485309" y="1987276"/>
                    <a:pt x="4476316" y="1987276"/>
                  </a:cubicBezTo>
                  <a:lnTo>
                    <a:pt x="33907" y="1987276"/>
                  </a:lnTo>
                  <a:cubicBezTo>
                    <a:pt x="24914" y="1987276"/>
                    <a:pt x="16290" y="1983703"/>
                    <a:pt x="9931" y="1977345"/>
                  </a:cubicBezTo>
                  <a:cubicBezTo>
                    <a:pt x="3572" y="1970986"/>
                    <a:pt x="0" y="1962362"/>
                    <a:pt x="0" y="1953369"/>
                  </a:cubicBezTo>
                  <a:lnTo>
                    <a:pt x="0" y="33907"/>
                  </a:lnTo>
                  <a:cubicBezTo>
                    <a:pt x="0" y="24914"/>
                    <a:pt x="3572" y="16290"/>
                    <a:pt x="9931" y="9931"/>
                  </a:cubicBezTo>
                  <a:cubicBezTo>
                    <a:pt x="16290" y="3572"/>
                    <a:pt x="24914" y="0"/>
                    <a:pt x="33907" y="0"/>
                  </a:cubicBezTo>
                  <a:close/>
                </a:path>
              </a:pathLst>
            </a:custGeom>
            <a:solidFill>
              <a:srgbClr val="EEF7F7"/>
            </a:solidFill>
          </p:spPr>
          <p:txBody>
            <a:bodyPr/>
            <a:lstStyle/>
            <a:p/>
          </p:txBody>
        </p:sp>
        <p:sp>
          <p:nvSpPr>
            <p:cNvPr id="11" name="TextBox 11"/>
            <p:cNvSpPr txBox="1"/>
            <p:nvPr/>
          </p:nvSpPr>
          <p:spPr>
            <a:xfrm>
              <a:off x="0" y="-38100"/>
              <a:ext cx="4510223" cy="202537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5486400" y="7901524"/>
            <a:ext cx="7315200" cy="3346704"/>
          </a:xfrm>
          <a:custGeom>
            <a:rect l="l" t="t" r="r" b="b"/>
            <a:pathLst>
              <a:path w="7315200" h="3346704">
                <a:moveTo>
                  <a:pt x="0" y="0"/>
                </a:moveTo>
                <a:lnTo>
                  <a:pt x="7315200" y="0"/>
                </a:lnTo>
                <a:lnTo>
                  <a:pt x="7315200" y="3346704"/>
                </a:lnTo>
                <a:lnTo>
                  <a:pt x="0" y="33467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p:txBody>
      </p:sp>
      <p:sp>
        <p:nvSpPr>
          <p:cNvPr id="19" name="Freeform 19"/>
          <p:cNvSpPr/>
          <p:nvPr/>
        </p:nvSpPr>
        <p:spPr>
          <a:xfrm rot="-10800000">
            <a:off x="17024910" y="2662271"/>
            <a:ext cx="1263090" cy="3570571"/>
          </a:xfrm>
          <a:custGeom>
            <a:rect l="l" t="t" r="r" b="b"/>
            <a:pathLst>
              <a:path w="1263090" h="3570570">
                <a:moveTo>
                  <a:pt x="0" y="0"/>
                </a:moveTo>
                <a:lnTo>
                  <a:pt x="1263090" y="0"/>
                </a:lnTo>
                <a:lnTo>
                  <a:pt x="1263090" y="3570572"/>
                </a:lnTo>
                <a:lnTo>
                  <a:pt x="0" y="357057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p:txBody>
      </p:sp>
      <p:sp>
        <p:nvSpPr>
          <p:cNvPr id="20" name="Freeform 20"/>
          <p:cNvSpPr/>
          <p:nvPr/>
        </p:nvSpPr>
        <p:spPr>
          <a:xfrm>
            <a:off x="2396678" y="2195344"/>
            <a:ext cx="6179445" cy="6179445"/>
          </a:xfrm>
          <a:custGeom>
            <a:rect l="l" t="t" r="r" b="b"/>
            <a:pathLst>
              <a:path w="6179445" h="6179445">
                <a:moveTo>
                  <a:pt x="0" y="0"/>
                </a:moveTo>
                <a:lnTo>
                  <a:pt x="6179444" y="0"/>
                </a:lnTo>
                <a:lnTo>
                  <a:pt x="6179444" y="6179445"/>
                </a:lnTo>
                <a:lnTo>
                  <a:pt x="0" y="6179445"/>
                </a:lnTo>
                <a:lnTo>
                  <a:pt x="0" y="0"/>
                </a:lnTo>
                <a:close/>
              </a:path>
            </a:pathLst>
          </a:custGeom>
          <a:blipFill>
            <a:blip r:embed="rId7"/>
            <a:stretch>
              <a:fillRect/>
            </a:stretch>
          </a:blipFill>
        </p:spPr>
        <p:txBody>
          <a:bodyPr/>
          <a:lstStyle/>
          <a:p/>
        </p:txBody>
      </p:sp>
      <p:sp>
        <p:nvSpPr>
          <p:cNvPr id="21" name="Freeform 21"/>
          <p:cNvSpPr/>
          <p:nvPr/>
        </p:nvSpPr>
        <p:spPr>
          <a:xfrm>
            <a:off x="9733331" y="2195344"/>
            <a:ext cx="6179445" cy="6179445"/>
          </a:xfrm>
          <a:custGeom>
            <a:rect l="l" t="t" r="r" b="b"/>
            <a:pathLst>
              <a:path w="6179445" h="6179445">
                <a:moveTo>
                  <a:pt x="0" y="0"/>
                </a:moveTo>
                <a:lnTo>
                  <a:pt x="6179445" y="0"/>
                </a:lnTo>
                <a:lnTo>
                  <a:pt x="6179445" y="6179445"/>
                </a:lnTo>
                <a:lnTo>
                  <a:pt x="0" y="6179445"/>
                </a:lnTo>
                <a:lnTo>
                  <a:pt x="0" y="0"/>
                </a:lnTo>
                <a:close/>
              </a:path>
            </a:pathLst>
          </a:custGeom>
          <a:blipFill>
            <a:blip r:embed="rId8"/>
            <a:stretch>
              <a:fillRect/>
            </a:stretch>
          </a:blipFill>
        </p:spPr>
        <p:txBody>
          <a:bodyPr/>
          <a:lstStyle/>
          <a:p/>
        </p:txBody>
      </p:sp>
      <p:sp>
        <p:nvSpPr>
          <p:cNvPr id="22" name="Freeform 6"/>
          <p:cNvSpPr/>
          <p:nvPr/>
        </p:nvSpPr>
        <p:spPr>
          <a:xfrm>
            <a:off x="5207279" y="487750"/>
            <a:ext cx="8309578" cy="1055457"/>
          </a:xfrm>
          <a:custGeom>
            <a:rect l="l" t="t" r="r" b="b"/>
            <a:pathLst>
              <a:path w="1815638" h="288831">
                <a:moveTo>
                  <a:pt x="52509" y="0"/>
                </a:moveTo>
                <a:lnTo>
                  <a:pt x="1763129" y="0"/>
                </a:lnTo>
                <a:cubicBezTo>
                  <a:pt x="1777055" y="0"/>
                  <a:pt x="1790411" y="5532"/>
                  <a:pt x="1800258" y="15380"/>
                </a:cubicBezTo>
                <a:cubicBezTo>
                  <a:pt x="1810106" y="25227"/>
                  <a:pt x="1815638" y="38583"/>
                  <a:pt x="1815638" y="52509"/>
                </a:cubicBezTo>
                <a:lnTo>
                  <a:pt x="1815638" y="236322"/>
                </a:lnTo>
                <a:cubicBezTo>
                  <a:pt x="1815638" y="265322"/>
                  <a:pt x="1792129" y="288831"/>
                  <a:pt x="1763129" y="288831"/>
                </a:cubicBezTo>
                <a:lnTo>
                  <a:pt x="52509" y="288831"/>
                </a:lnTo>
                <a:cubicBezTo>
                  <a:pt x="38583" y="288831"/>
                  <a:pt x="25227" y="283299"/>
                  <a:pt x="15380" y="273452"/>
                </a:cubicBezTo>
                <a:cubicBezTo>
                  <a:pt x="5532" y="263604"/>
                  <a:pt x="0" y="250248"/>
                  <a:pt x="0" y="236322"/>
                </a:cubicBezTo>
                <a:lnTo>
                  <a:pt x="0" y="52509"/>
                </a:lnTo>
                <a:cubicBezTo>
                  <a:pt x="0" y="23509"/>
                  <a:pt x="23509" y="0"/>
                  <a:pt x="52509" y="0"/>
                </a:cubicBezTo>
                <a:close/>
              </a:path>
            </a:pathLst>
          </a:custGeom>
          <a:solidFill>
            <a:srgbClr val="FFFFFF"/>
          </a:solidFill>
          <a:ln w="57150" cap="rnd">
            <a:solidFill>
              <a:srgbClr val="096038"/>
            </a:solidFill>
            <a:prstDash val="solid"/>
            <a:round/>
          </a:ln>
        </p:spPr>
        <p:txBody>
          <a:bodyPr/>
          <a:lstStyle/>
          <a:p/>
        </p:txBody>
      </p:sp>
      <p:sp>
        <p:nvSpPr>
          <p:cNvPr id="23" name="Freeform 8"/>
          <p:cNvSpPr/>
          <p:nvPr/>
        </p:nvSpPr>
        <p:spPr>
          <a:xfrm rot="21346926">
            <a:off x="5497492" y="622404"/>
            <a:ext cx="1697130" cy="859557"/>
          </a:xfrm>
          <a:custGeom>
            <a:rect l="l" t="t" r="r" b="b"/>
            <a:pathLst>
              <a:path w="1887251" h="1146076">
                <a:moveTo>
                  <a:pt x="0" y="0"/>
                </a:moveTo>
                <a:lnTo>
                  <a:pt x="1887251" y="0"/>
                </a:lnTo>
                <a:lnTo>
                  <a:pt x="1887251" y="1146076"/>
                </a:lnTo>
                <a:lnTo>
                  <a:pt x="0" y="114607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p:txBody>
      </p:sp>
      <p:sp>
        <p:nvSpPr>
          <p:cNvPr id="24" name="TextBox 9"/>
          <p:cNvSpPr txBox="1"/>
          <p:nvPr/>
        </p:nvSpPr>
        <p:spPr>
          <a:xfrm>
            <a:off x="7137512" y="680284"/>
            <a:ext cx="6379343" cy="743793"/>
          </a:xfrm>
          <a:prstGeom prst="rect">
            <a:avLst/>
          </a:prstGeom>
        </p:spPr>
        <p:txBody>
          <a:bodyPr wrap="square" lIns="0" tIns="0" rIns="0" bIns="0" rtlCol="0" anchor="t">
            <a:spAutoFit/>
          </a:bodyPr>
          <a:lstStyle/>
          <a:p>
            <a:pPr algn="ctr">
              <a:lnSpc>
                <a:spcPts val="5753"/>
              </a:lnSpc>
              <a:spcBef>
                <a:spcPct val="0"/>
              </a:spcBef>
            </a:pPr>
            <a:r>
              <a:rPr lang="en-US" sz="4139" spc="281">
                <a:solidFill>
                  <a:srgbClr val="096038"/>
                </a:solidFill>
                <a:latin typeface="Rokkitt Bold"/>
              </a:rPr>
              <a:t>GÓC </a:t>
            </a:r>
            <a:r>
              <a:rPr lang="en-US" sz="4139" spc="281" smtClean="0">
                <a:solidFill>
                  <a:srgbClr val="096038"/>
                </a:solidFill>
                <a:latin typeface="Rokkitt Bold"/>
              </a:rPr>
              <a:t>TUYÊN TRUYỀN</a:t>
            </a:r>
            <a:endParaRPr lang="en-US" sz="4139" spc="281">
              <a:solidFill>
                <a:srgbClr val="096038"/>
              </a:solidFill>
              <a:latin typeface="Rokkitt Bold"/>
            </a:endParaRPr>
          </a:p>
        </p:txBody>
      </p:sp>
    </p:spTree>
  </p:cSld>
  <p:clrMapOvr>
    <a:masterClrMapping/>
  </p:clrMapOvr>
  <p:transition/>
  <p:timing/>
</p:sld>
</file>

<file path=ppt/tags/tag1.xml><?xml version="1.0" encoding="utf-8"?>
<p:tagLst xmlns:p="http://schemas.openxmlformats.org/presentationml/2006/main">
  <p:tag name="AS_NET" val="6.0.16"/>
  <p:tag name="AS_OS" val="Microsoft Windows NT 10.0.20348.0"/>
  <p:tag name="AS_RELEASE_DATE" val="2021.05.14"/>
  <p:tag name="AS_TITLE" val="Aspose.Slides for .NET Standard 2.0"/>
  <p:tag name="AS_VERSION" val="21.5"/>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Custom</PresentationFormat>
  <Paragraphs>56</Paragraphs>
  <Slides>11</Slides>
  <Notes>0</Notes>
  <TotalTime>12</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11</vt:i4>
      </vt:variant>
    </vt:vector>
  </HeadingPairs>
  <TitlesOfParts>
    <vt:vector baseType="lpstr" size="22">
      <vt:lpstr>Arial</vt:lpstr>
      <vt:lpstr>Calibri</vt:lpstr>
      <vt:lpstr>Bevan</vt:lpstr>
      <vt:lpstr>UTM Avo</vt:lpstr>
      <vt:lpstr>DejaVu Serif Bold</vt:lpstr>
      <vt:lpstr>Rokkitt Bold</vt:lpstr>
      <vt:lpstr>Noto Serif Display Bold</vt:lpstr>
      <vt:lpstr>Noto Serif Display</vt:lpstr>
      <vt:lpstr>Noto Serif Display Italics</vt:lpstr>
      <vt:lpstr>Faustina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TÀI LIỆU SINH HOẠT CHI ĐOÀN THÁNG 12</dc:title>
  <dc:creator>bantochuc-kiemtra</dc:creator>
  <cp:lastModifiedBy>Mai Phuong</cp:lastModifiedBy>
  <cp:revision>3</cp:revision>
  <dcterms:created xsi:type="dcterms:W3CDTF">2006-08-16T00:00:00Z</dcterms:created>
  <dcterms:modified xsi:type="dcterms:W3CDTF">2023-12-25T02:44:31Z</dcterms:modified>
</cp:coreProperties>
</file>